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3"/>
    <p:sldId id="257" r:id="rId4"/>
    <p:sldId id="265" r:id="rId5"/>
    <p:sldId id="273" r:id="rId6"/>
    <p:sldId id="263" r:id="rId7"/>
    <p:sldId id="287" r:id="rId8"/>
    <p:sldId id="264" r:id="rId9"/>
    <p:sldId id="274" r:id="rId10"/>
    <p:sldId id="288" r:id="rId11"/>
    <p:sldId id="266" r:id="rId12"/>
    <p:sldId id="269" r:id="rId13"/>
    <p:sldId id="267" r:id="rId14"/>
    <p:sldId id="268" r:id="rId15"/>
    <p:sldId id="270" r:id="rId16"/>
    <p:sldId id="271" r:id="rId17"/>
    <p:sldId id="272" r:id="rId18"/>
    <p:sldId id="289" r:id="rId19"/>
    <p:sldId id="275" r:id="rId2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634C"/>
    <a:srgbClr val="94634C"/>
    <a:srgbClr val="EA7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1" autoAdjust="0"/>
    <p:restoredTop sz="95633" autoAdjust="0"/>
  </p:normalViewPr>
  <p:slideViewPr>
    <p:cSldViewPr>
      <p:cViewPr varScale="1">
        <p:scale>
          <a:sx n="109" d="100"/>
          <a:sy n="109" d="100"/>
        </p:scale>
        <p:origin x="-1674" y="-78"/>
      </p:cViewPr>
      <p:guideLst>
        <p:guide orient="horz" pos="2109"/>
        <p:guide pos="290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6327156A-D745-4557-866E-DE1F2C3CAF04}"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AE8A81E9-FBF8-4AB0-93B9-837FA41DAA46}"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370DB90-AD02-44BA-8C01-A52BB0EE2D9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FA769ED-5FEC-4B76-AE3C-9C4793D90270}"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6FE2B92-A9C2-4006-9574-5C1B8856AC0E}"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55C5891-8796-415F-A8DE-DE99329432B6}"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3E7839A-6582-4D45-A5B0-7373E12E0CA0}"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7084AFE-B341-4135-879F-E46ED49CEFF6}"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5C92467-A53A-494D-807F-98DEB5C641B0}"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7194A9C-D0ED-45EE-BDAF-3875BBA9BBDE}"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80CDD4A0-55C3-4A7E-B363-388F22BE10E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B81AA07-3FCD-4EBF-BF7C-BF9F4E158CF5}"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A5C08F73-569B-4CAA-B526-8B7D856D8AB0}"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8D2BDD1-E6DF-4F31-BD20-5100A80B8A37}"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49EA7A7-C85B-40E3-A805-0F116505CB29}"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DEF39429-33C6-428F-A87D-5E35FCD4E9E7}"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0E8D1F20-13AB-4F39-B07C-65D3E25A3A0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AED5935E-A497-49ED-8BDE-1192F8472CBB}"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32A6301-54EB-431B-A756-702EDD312E3F}"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8B86720-F9F2-444B-993C-185E13A63416}"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4A572030-1F18-4AFD-B782-AC78197EDC4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5995460-B109-436B-9D8D-BB1F5DE8EA87}"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2E16D0F3-2FE5-4425-B87C-E0E8848D554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C34FC75-D05D-43B9-B7D4-CDC5AEB522FF}"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30F71CEB-F09C-46AC-B6EC-6F985252E10E}"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CD3AE1EB-CD1A-4730-A8E7-94BAEC536D97}"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1.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jpe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
            <a:lum/>
          </a:blip>
          <a:srcRect/>
          <a:stretch>
            <a:fillRect t="-1000" b="-1000"/>
          </a:stretch>
        </a:blipFill>
        <a:effectLst/>
      </p:bgPr>
    </p:bg>
    <p:spTree>
      <p:nvGrpSpPr>
        <p:cNvPr id="1" name=""/>
        <p:cNvGrpSpPr/>
        <p:nvPr/>
      </p:nvGrpSpPr>
      <p:grpSpPr>
        <a:xfrm>
          <a:off x="0" y="0"/>
          <a:ext cx="0" cy="0"/>
          <a:chOff x="0" y="0"/>
          <a:chExt cx="0" cy="0"/>
        </a:xfrm>
      </p:grpSpPr>
      <p:cxnSp>
        <p:nvCxnSpPr>
          <p:cNvPr id="7" name="直接连接符 6"/>
          <p:cNvCxnSpPr/>
          <p:nvPr/>
        </p:nvCxnSpPr>
        <p:spPr>
          <a:xfrm rot="16200000" flipH="1">
            <a:off x="-1785981" y="3357561"/>
            <a:ext cx="500066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52" name="TextBox 5"/>
          <p:cNvSpPr txBox="1">
            <a:spLocks noChangeArrowheads="1"/>
          </p:cNvSpPr>
          <p:nvPr/>
        </p:nvSpPr>
        <p:spPr bwMode="auto">
          <a:xfrm>
            <a:off x="1087755" y="368935"/>
            <a:ext cx="670560" cy="6333490"/>
          </a:xfrm>
          <a:prstGeom prst="rect">
            <a:avLst/>
          </a:prstGeom>
          <a:noFill/>
          <a:ln w="9525">
            <a:noFill/>
            <a:miter lim="800000"/>
          </a:ln>
        </p:spPr>
        <p:txBody>
          <a:bodyPr vert="eaVert" wrap="square">
            <a:spAutoFit/>
          </a:bodyPr>
          <a:lstStyle/>
          <a:p>
            <a:r>
              <a:rPr lang="zh-CN" altLang="en-US" sz="3200" b="1" dirty="0" smtClean="0">
                <a:solidFill>
                  <a:schemeClr val="bg1"/>
                </a:solidFill>
                <a:latin typeface="华文琥珀" pitchFamily="2" charset="-122"/>
                <a:ea typeface="华文琥珀" pitchFamily="2" charset="-122"/>
              </a:rPr>
              <a:t>发扬民主，保障民生，促进发展</a:t>
            </a:r>
            <a:endParaRPr lang="zh-CN" altLang="en-US" sz="3200" b="1" dirty="0">
              <a:solidFill>
                <a:schemeClr val="bg1"/>
              </a:solidFill>
              <a:latin typeface="华文琥珀" pitchFamily="2" charset="-122"/>
              <a:ea typeface="华文琥珀" pitchFamily="2" charset="-122"/>
            </a:endParaRPr>
          </a:p>
        </p:txBody>
      </p:sp>
      <p:sp>
        <p:nvSpPr>
          <p:cNvPr id="6" name="TextBox 5"/>
          <p:cNvSpPr txBox="1"/>
          <p:nvPr/>
        </p:nvSpPr>
        <p:spPr>
          <a:xfrm>
            <a:off x="2392680" y="1214755"/>
            <a:ext cx="609600" cy="5328920"/>
          </a:xfrm>
          <a:prstGeom prst="rect">
            <a:avLst/>
          </a:prstGeom>
          <a:noFill/>
        </p:spPr>
        <p:txBody>
          <a:bodyPr vert="eaVert" wrap="square" rtlCol="0">
            <a:spAutoFit/>
          </a:bodyPr>
          <a:lstStyle/>
          <a:p>
            <a:r>
              <a:rPr lang="en-US" altLang="zh-CN" sz="2800" dirty="0" smtClean="0">
                <a:solidFill>
                  <a:schemeClr val="bg1"/>
                </a:solidFill>
              </a:rPr>
              <a:t>---</a:t>
            </a:r>
            <a:r>
              <a:rPr lang="zh-CN" altLang="en-US" sz="2800" dirty="0" smtClean="0">
                <a:solidFill>
                  <a:schemeClr val="bg1"/>
                </a:solidFill>
              </a:rPr>
              <a:t>教育学部工会</a:t>
            </a:r>
            <a:r>
              <a:rPr lang="en-US" altLang="zh-CN" sz="2800" dirty="0" smtClean="0">
                <a:solidFill>
                  <a:schemeClr val="bg1"/>
                </a:solidFill>
              </a:rPr>
              <a:t>2016</a:t>
            </a:r>
            <a:r>
              <a:rPr lang="zh-CN" altLang="en-US" sz="2800" dirty="0" smtClean="0">
                <a:solidFill>
                  <a:schemeClr val="bg1"/>
                </a:solidFill>
              </a:rPr>
              <a:t>工作总结</a:t>
            </a:r>
            <a:endParaRPr lang="zh-CN" altLang="en-US" sz="2800" dirty="0">
              <a:solidFill>
                <a:schemeClr val="bg1"/>
              </a:solidFill>
            </a:endParaRPr>
          </a:p>
        </p:txBody>
      </p:sp>
      <p:sp>
        <p:nvSpPr>
          <p:cNvPr id="8" name="TextBox 7"/>
          <p:cNvSpPr txBox="1"/>
          <p:nvPr/>
        </p:nvSpPr>
        <p:spPr>
          <a:xfrm>
            <a:off x="3421380" y="6092825"/>
            <a:ext cx="5617210" cy="548640"/>
          </a:xfrm>
          <a:prstGeom prst="rect">
            <a:avLst/>
          </a:prstGeom>
          <a:noFill/>
        </p:spPr>
        <p:txBody>
          <a:bodyPr wrap="square" rtlCol="0">
            <a:spAutoFit/>
          </a:bodyPr>
          <a:lstStyle/>
          <a:p>
            <a:r>
              <a:rPr lang="zh-CN" altLang="en-US" sz="3000" b="1" dirty="0" smtClean="0">
                <a:latin typeface="+mn-ea"/>
                <a:ea typeface="+mn-ea"/>
              </a:rPr>
              <a:t>曾琦教授    教育学部工会主席</a:t>
            </a:r>
            <a:endParaRPr lang="zh-CN" altLang="en-US" sz="3000" b="1" dirty="0" smtClean="0">
              <a:latin typeface="+mn-ea"/>
              <a:ea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矩形 15"/>
          <p:cNvSpPr>
            <a:spLocks noChangeArrowheads="1"/>
          </p:cNvSpPr>
          <p:nvPr/>
        </p:nvSpPr>
        <p:spPr bwMode="auto">
          <a:xfrm>
            <a:off x="2428860" y="4857760"/>
            <a:ext cx="3416320" cy="369332"/>
          </a:xfrm>
          <a:prstGeom prst="rect">
            <a:avLst/>
          </a:prstGeom>
          <a:noFill/>
          <a:ln w="9525">
            <a:noFill/>
            <a:miter lim="800000"/>
          </a:ln>
        </p:spPr>
        <p:txBody>
          <a:bodyPr wrap="none">
            <a:spAutoFit/>
          </a:bodyPr>
          <a:lstStyle/>
          <a:p>
            <a:pPr lvl="0"/>
            <a:r>
              <a:rPr lang="zh-CN" altLang="en-US" dirty="0" smtClean="0"/>
              <a:t>开展特色活动，增强师生归属感</a:t>
            </a:r>
            <a:endParaRPr lang="zh-CN" altLang="en-US" dirty="0">
              <a:latin typeface="微软雅黑" panose="020B0503020204020204" pitchFamily="34" charset="-122"/>
              <a:ea typeface="微软雅黑" panose="020B0503020204020204" pitchFamily="34" charset="-122"/>
            </a:endParaRPr>
          </a:p>
        </p:txBody>
      </p:sp>
      <p:sp>
        <p:nvSpPr>
          <p:cNvPr id="4102" name="矩形 27"/>
          <p:cNvSpPr>
            <a:spLocks noChangeArrowheads="1"/>
          </p:cNvSpPr>
          <p:nvPr/>
        </p:nvSpPr>
        <p:spPr bwMode="auto">
          <a:xfrm>
            <a:off x="2857488" y="4857760"/>
            <a:ext cx="5072098" cy="369888"/>
          </a:xfrm>
          <a:prstGeom prst="rect">
            <a:avLst/>
          </a:prstGeom>
          <a:noFill/>
          <a:ln w="9525">
            <a:noFill/>
            <a:miter lim="800000"/>
          </a:ln>
        </p:spPr>
        <p:txBody>
          <a:bodyPr wrap="square">
            <a:spAutoFit/>
          </a:bodyPr>
          <a:lstStyle/>
          <a:p>
            <a:r>
              <a:rPr lang="zh-CN" altLang="en-US" dirty="0">
                <a:latin typeface="微软雅黑" panose="020B0503020204020204" pitchFamily="34" charset="-122"/>
                <a:ea typeface="微软雅黑" panose="020B0503020204020204" pitchFamily="34" charset="-122"/>
              </a:rPr>
              <a:t>点击添加文本</a:t>
            </a:r>
            <a:endParaRPr lang="zh-CN" altLang="en-US" dirty="0">
              <a:latin typeface="微软雅黑" panose="020B0503020204020204" pitchFamily="34" charset="-122"/>
              <a:ea typeface="微软雅黑" panose="020B0503020204020204" pitchFamily="34" charset="-122"/>
            </a:endParaRPr>
          </a:p>
        </p:txBody>
      </p:sp>
      <p:sp>
        <p:nvSpPr>
          <p:cNvPr id="410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7" name="矩形 6"/>
          <p:cNvSpPr>
            <a:spLocks noChangeArrowheads="1"/>
          </p:cNvSpPr>
          <p:nvPr/>
        </p:nvSpPr>
        <p:spPr bwMode="auto">
          <a:xfrm>
            <a:off x="7308850" y="428625"/>
            <a:ext cx="1620957" cy="523220"/>
          </a:xfrm>
          <a:prstGeom prst="rect">
            <a:avLst/>
          </a:prstGeom>
          <a:noFill/>
          <a:ln w="9525">
            <a:noFill/>
            <a:miter lim="800000"/>
          </a:ln>
        </p:spPr>
        <p:txBody>
          <a:bodyPr wrap="none">
            <a:spAutoFit/>
          </a:bodyPr>
          <a:lstStyle/>
          <a:p>
            <a:r>
              <a:rPr lang="zh-CN" altLang="en-US" sz="2800" dirty="0" smtClean="0">
                <a:latin typeface="微软雅黑" panose="020B0503020204020204" pitchFamily="34" charset="-122"/>
                <a:ea typeface="微软雅黑" panose="020B0503020204020204" pitchFamily="34" charset="-122"/>
              </a:rPr>
              <a:t>保障民生</a:t>
            </a:r>
            <a:endParaRPr lang="zh-CN" altLang="en-US" sz="2800" dirty="0">
              <a:latin typeface="微软雅黑" panose="020B0503020204020204" pitchFamily="34" charset="-122"/>
              <a:ea typeface="微软雅黑" panose="020B0503020204020204" pitchFamily="34" charset="-122"/>
            </a:endParaRPr>
          </a:p>
        </p:txBody>
      </p:sp>
      <p:pic>
        <p:nvPicPr>
          <p:cNvPr id="14" name="图片 19" descr="2.png"/>
          <p:cNvPicPr>
            <a:picLocks noChangeAspect="1"/>
          </p:cNvPicPr>
          <p:nvPr/>
        </p:nvPicPr>
        <p:blipFill>
          <a:blip r:embed="rId1"/>
          <a:srcRect/>
          <a:stretch>
            <a:fillRect/>
          </a:stretch>
        </p:blipFill>
        <p:spPr bwMode="auto">
          <a:xfrm>
            <a:off x="571472" y="1428736"/>
            <a:ext cx="8001056" cy="784225"/>
          </a:xfrm>
          <a:prstGeom prst="rect">
            <a:avLst/>
          </a:prstGeom>
          <a:noFill/>
          <a:ln w="9525">
            <a:noFill/>
            <a:miter lim="800000"/>
            <a:headEnd/>
            <a:tailEnd/>
          </a:ln>
        </p:spPr>
      </p:pic>
      <p:sp>
        <p:nvSpPr>
          <p:cNvPr id="15" name="矩形 21"/>
          <p:cNvSpPr>
            <a:spLocks noChangeArrowheads="1"/>
          </p:cNvSpPr>
          <p:nvPr/>
        </p:nvSpPr>
        <p:spPr bwMode="auto">
          <a:xfrm>
            <a:off x="1571604" y="1643050"/>
            <a:ext cx="6786610" cy="400110"/>
          </a:xfrm>
          <a:prstGeom prst="rect">
            <a:avLst/>
          </a:prstGeom>
          <a:noFill/>
          <a:ln w="9525">
            <a:noFill/>
            <a:miter lim="800000"/>
          </a:ln>
        </p:spPr>
        <p:txBody>
          <a:bodyPr wrap="square">
            <a:spAutoFit/>
          </a:bodyPr>
          <a:lstStyle/>
          <a:p>
            <a:pPr lvl="0"/>
            <a:r>
              <a:rPr lang="zh-CN" altLang="en-US" sz="2000" b="1" dirty="0" smtClean="0">
                <a:latin typeface="黑体" panose="02010609060101010101" pitchFamily="49" charset="-122"/>
                <a:ea typeface="黑体" panose="02010609060101010101" pitchFamily="49" charset="-122"/>
              </a:rPr>
              <a:t>一、</a:t>
            </a:r>
            <a:r>
              <a:rPr lang="zh-CN" altLang="en-US" sz="2000" dirty="0" smtClean="0">
                <a:latin typeface="黑体" panose="02010609060101010101" pitchFamily="49" charset="-122"/>
                <a:ea typeface="黑体" panose="02010609060101010101" pitchFamily="49" charset="-122"/>
              </a:rPr>
              <a:t>以</a:t>
            </a:r>
            <a:r>
              <a:rPr lang="zh-CN" altLang="en-US" sz="2000" b="1" dirty="0" smtClean="0">
                <a:latin typeface="黑体" panose="02010609060101010101" pitchFamily="49" charset="-122"/>
                <a:ea typeface="黑体" panose="02010609060101010101" pitchFamily="49" charset="-122"/>
              </a:rPr>
              <a:t>预防为主</a:t>
            </a:r>
            <a:r>
              <a:rPr lang="zh-CN" altLang="en-US" sz="2000" dirty="0" smtClean="0">
                <a:latin typeface="黑体" panose="02010609060101010101" pitchFamily="49" charset="-122"/>
                <a:ea typeface="黑体" panose="02010609060101010101" pitchFamily="49" charset="-122"/>
              </a:rPr>
              <a:t>，</a:t>
            </a:r>
            <a:r>
              <a:rPr lang="zh-CN" altLang="en-US" sz="2000" b="1" dirty="0" smtClean="0">
                <a:latin typeface="黑体" panose="02010609060101010101" pitchFamily="49" charset="-122"/>
                <a:ea typeface="黑体" panose="02010609060101010101" pitchFamily="49" charset="-122"/>
              </a:rPr>
              <a:t>关注教职工身心健康</a:t>
            </a:r>
            <a:endParaRPr lang="zh-CN" altLang="en-US" sz="2000" dirty="0">
              <a:latin typeface="黑体" panose="02010609060101010101" pitchFamily="49" charset="-122"/>
              <a:ea typeface="黑体" panose="02010609060101010101" pitchFamily="49" charset="-122"/>
            </a:endParaRPr>
          </a:p>
        </p:txBody>
      </p:sp>
      <p:pic>
        <p:nvPicPr>
          <p:cNvPr id="16" name="图片 19" descr="2.png"/>
          <p:cNvPicPr>
            <a:picLocks noChangeAspect="1"/>
          </p:cNvPicPr>
          <p:nvPr/>
        </p:nvPicPr>
        <p:blipFill>
          <a:blip r:embed="rId1"/>
          <a:srcRect/>
          <a:stretch>
            <a:fillRect/>
          </a:stretch>
        </p:blipFill>
        <p:spPr bwMode="auto">
          <a:xfrm>
            <a:off x="571472" y="3000372"/>
            <a:ext cx="8001056" cy="784225"/>
          </a:xfrm>
          <a:prstGeom prst="rect">
            <a:avLst/>
          </a:prstGeom>
          <a:noFill/>
          <a:ln w="9525">
            <a:noFill/>
            <a:miter lim="800000"/>
            <a:headEnd/>
            <a:tailEnd/>
          </a:ln>
        </p:spPr>
      </p:pic>
      <p:sp>
        <p:nvSpPr>
          <p:cNvPr id="17" name="矩形 21"/>
          <p:cNvSpPr>
            <a:spLocks noChangeArrowheads="1"/>
          </p:cNvSpPr>
          <p:nvPr/>
        </p:nvSpPr>
        <p:spPr bwMode="auto">
          <a:xfrm>
            <a:off x="1714480" y="3286124"/>
            <a:ext cx="5346335" cy="400110"/>
          </a:xfrm>
          <a:prstGeom prst="rect">
            <a:avLst/>
          </a:prstGeom>
          <a:noFill/>
          <a:ln w="9525">
            <a:noFill/>
            <a:miter lim="800000"/>
          </a:ln>
        </p:spPr>
        <p:txBody>
          <a:bodyPr wrap="none">
            <a:spAutoFit/>
          </a:bodyPr>
          <a:lstStyle/>
          <a:p>
            <a:r>
              <a:rPr lang="zh-CN" altLang="en-US" sz="2000" b="1" dirty="0" smtClean="0">
                <a:latin typeface="黑体" panose="02010609060101010101" pitchFamily="49" charset="-122"/>
                <a:ea typeface="黑体" panose="02010609060101010101" pitchFamily="49" charset="-122"/>
              </a:rPr>
              <a:t>二、对重病和困难教职工进行重点关怀和帮扶</a:t>
            </a:r>
            <a:endParaRPr lang="zh-CN" altLang="en-US" sz="2000" b="1" dirty="0">
              <a:latin typeface="黑体" panose="02010609060101010101" pitchFamily="49" charset="-122"/>
              <a:ea typeface="黑体" panose="02010609060101010101" pitchFamily="49" charset="-122"/>
            </a:endParaRPr>
          </a:p>
        </p:txBody>
      </p:sp>
      <p:pic>
        <p:nvPicPr>
          <p:cNvPr id="18" name="图片 19" descr="2.png"/>
          <p:cNvPicPr>
            <a:picLocks noChangeAspect="1"/>
          </p:cNvPicPr>
          <p:nvPr/>
        </p:nvPicPr>
        <p:blipFill>
          <a:blip r:embed="rId1"/>
          <a:srcRect/>
          <a:stretch>
            <a:fillRect/>
          </a:stretch>
        </p:blipFill>
        <p:spPr bwMode="auto">
          <a:xfrm>
            <a:off x="500034" y="4643446"/>
            <a:ext cx="8001056" cy="784225"/>
          </a:xfrm>
          <a:prstGeom prst="rect">
            <a:avLst/>
          </a:prstGeom>
          <a:noFill/>
          <a:ln w="9525">
            <a:noFill/>
            <a:miter lim="800000"/>
            <a:headEnd/>
            <a:tailEnd/>
          </a:ln>
        </p:spPr>
      </p:pic>
      <p:sp>
        <p:nvSpPr>
          <p:cNvPr id="19" name="TextBox 18"/>
          <p:cNvSpPr txBox="1"/>
          <p:nvPr/>
        </p:nvSpPr>
        <p:spPr>
          <a:xfrm>
            <a:off x="1571604" y="4857760"/>
            <a:ext cx="5572164" cy="400110"/>
          </a:xfrm>
          <a:prstGeom prst="rect">
            <a:avLst/>
          </a:prstGeom>
          <a:noFill/>
        </p:spPr>
        <p:txBody>
          <a:bodyPr wrap="square" rtlCol="0">
            <a:spAutoFit/>
          </a:bodyPr>
          <a:lstStyle/>
          <a:p>
            <a:r>
              <a:rPr lang="zh-CN" altLang="en-US" sz="2000" b="1" dirty="0" smtClean="0">
                <a:latin typeface="黑体" panose="02010609060101010101" pitchFamily="49" charset="-122"/>
                <a:ea typeface="黑体" panose="02010609060101010101" pitchFamily="49" charset="-122"/>
              </a:rPr>
              <a:t>三、开展特色活动，增强师生归属感和凝聚力</a:t>
            </a:r>
            <a:endParaRPr lang="zh-CN" altLang="en-US" sz="2000" b="1" dirty="0" smtClean="0">
              <a:latin typeface="黑体" panose="02010609060101010101" pitchFamily="49" charset="-122"/>
              <a:ea typeface="黑体" panose="02010609060101010101" pitchFamily="49" charset="-122"/>
            </a:endParaRPr>
          </a:p>
        </p:txBody>
      </p:sp>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5" name="矩形 21"/>
          <p:cNvSpPr>
            <a:spLocks noChangeArrowheads="1"/>
          </p:cNvSpPr>
          <p:nvPr/>
        </p:nvSpPr>
        <p:spPr bwMode="auto">
          <a:xfrm>
            <a:off x="357158" y="1500174"/>
            <a:ext cx="8286808" cy="1200329"/>
          </a:xfrm>
          <a:prstGeom prst="rect">
            <a:avLst/>
          </a:prstGeom>
          <a:noFill/>
          <a:ln w="9525">
            <a:noFill/>
            <a:miter lim="800000"/>
          </a:ln>
        </p:spPr>
        <p:txBody>
          <a:bodyPr wrap="square">
            <a:spAutoFit/>
          </a:bodyPr>
          <a:lstStyle/>
          <a:p>
            <a:r>
              <a:rPr lang="en-US" altLang="zh-CN" b="1" dirty="0" smtClean="0"/>
              <a:t>1.</a:t>
            </a:r>
            <a:r>
              <a:rPr lang="zh-CN" altLang="en-US" b="1" dirty="0" smtClean="0"/>
              <a:t>做好健康检查，组织校外体检</a:t>
            </a:r>
            <a:endParaRPr lang="en-US" altLang="zh-CN" b="1" dirty="0" smtClean="0"/>
          </a:p>
          <a:p>
            <a:r>
              <a:rPr lang="zh-CN" altLang="en-US" dirty="0" smtClean="0"/>
              <a:t>      学部教职工除了参加在校医院的体检外，自</a:t>
            </a:r>
            <a:r>
              <a:rPr lang="en-US" dirty="0" smtClean="0"/>
              <a:t>2013</a:t>
            </a:r>
            <a:r>
              <a:rPr lang="zh-CN" altLang="en-US" dirty="0" smtClean="0"/>
              <a:t>年起在学部领导的关心下，学部工会为学部教职工定制个性化体检套餐，组织全体教职工进行多项体检。 </a:t>
            </a:r>
            <a:endParaRPr lang="en-US" altLang="zh-CN" b="1" dirty="0" smtClean="0"/>
          </a:p>
          <a:p>
            <a:endParaRPr lang="zh-CN" altLang="en-US" dirty="0">
              <a:latin typeface="微软雅黑" panose="020B0503020204020204" pitchFamily="34" charset="-122"/>
              <a:ea typeface="微软雅黑" panose="020B0503020204020204" pitchFamily="34" charset="-122"/>
            </a:endParaRPr>
          </a:p>
        </p:txBody>
      </p:sp>
      <p:pic>
        <p:nvPicPr>
          <p:cNvPr id="10" name="图片 19" descr="2.png"/>
          <p:cNvPicPr>
            <a:picLocks noChangeAspect="1"/>
          </p:cNvPicPr>
          <p:nvPr/>
        </p:nvPicPr>
        <p:blipFill>
          <a:blip r:embed="rId1"/>
          <a:srcRect/>
          <a:stretch>
            <a:fillRect/>
          </a:stretch>
        </p:blipFill>
        <p:spPr bwMode="auto">
          <a:xfrm>
            <a:off x="428596" y="357166"/>
            <a:ext cx="8001056" cy="784225"/>
          </a:xfrm>
          <a:prstGeom prst="rect">
            <a:avLst/>
          </a:prstGeom>
          <a:noFill/>
          <a:ln w="9525">
            <a:noFill/>
            <a:miter lim="800000"/>
            <a:headEnd/>
            <a:tailEnd/>
          </a:ln>
        </p:spPr>
      </p:pic>
      <p:sp>
        <p:nvSpPr>
          <p:cNvPr id="11" name="矩形 21"/>
          <p:cNvSpPr>
            <a:spLocks noChangeArrowheads="1"/>
          </p:cNvSpPr>
          <p:nvPr/>
        </p:nvSpPr>
        <p:spPr bwMode="auto">
          <a:xfrm>
            <a:off x="928662" y="642918"/>
            <a:ext cx="6786610" cy="369332"/>
          </a:xfrm>
          <a:prstGeom prst="rect">
            <a:avLst/>
          </a:prstGeom>
          <a:noFill/>
          <a:ln w="9525">
            <a:noFill/>
            <a:miter lim="800000"/>
          </a:ln>
        </p:spPr>
        <p:txBody>
          <a:bodyPr wrap="square">
            <a:spAutoFit/>
          </a:bodyPr>
          <a:lstStyle/>
          <a:p>
            <a:pPr lvl="0" algn="ctr"/>
            <a:r>
              <a:rPr lang="zh-CN" altLang="en-US" b="1" dirty="0" smtClean="0">
                <a:latin typeface="黑体" panose="02010609060101010101" pitchFamily="49" charset="-122"/>
                <a:ea typeface="黑体" panose="02010609060101010101" pitchFamily="49" charset="-122"/>
              </a:rPr>
              <a:t>一、以预防为主，关注教职工身心健康</a:t>
            </a:r>
            <a:endParaRPr lang="zh-CN" altLang="en-US" b="1" dirty="0">
              <a:latin typeface="黑体" panose="02010609060101010101" pitchFamily="49" charset="-122"/>
              <a:ea typeface="黑体" panose="02010609060101010101" pitchFamily="49" charset="-122"/>
            </a:endParaRPr>
          </a:p>
        </p:txBody>
      </p:sp>
      <p:sp>
        <p:nvSpPr>
          <p:cNvPr id="12" name="Rectangle 5"/>
          <p:cNvSpPr>
            <a:spLocks noChangeArrowheads="1"/>
          </p:cNvSpPr>
          <p:nvPr/>
        </p:nvSpPr>
        <p:spPr bwMode="auto">
          <a:xfrm>
            <a:off x="928662" y="2428868"/>
            <a:ext cx="6527800" cy="861774"/>
          </a:xfrm>
          <a:prstGeom prst="rect">
            <a:avLst/>
          </a:prstGeom>
          <a:noFill/>
          <a:ln w="9525">
            <a:noFill/>
            <a:miter lim="800000"/>
          </a:ln>
        </p:spPr>
        <p:txBody>
          <a:bodyPr wrap="square">
            <a:spAutoFit/>
          </a:bodyPr>
          <a:lstStyle/>
          <a:p>
            <a:pPr algn="ctr" eaLnBrk="0" hangingPunct="0"/>
            <a:r>
              <a:rPr lang="zh-CN" altLang="en-US" sz="1400" b="1" dirty="0" smtClean="0"/>
              <a:t>教育</a:t>
            </a:r>
            <a:r>
              <a:rPr lang="zh-CN" altLang="en-US" sz="1400" b="1" dirty="0"/>
              <a:t>学部教职工校外体检情况一览表（</a:t>
            </a:r>
            <a:r>
              <a:rPr lang="en-US" altLang="zh-CN" sz="1400" b="1" dirty="0" smtClean="0">
                <a:ea typeface="宋体" panose="02010600030101010101" pitchFamily="2" charset="-122"/>
              </a:rPr>
              <a:t>2014-2016</a:t>
            </a:r>
            <a:r>
              <a:rPr lang="zh-CN" altLang="en-US" sz="1400" b="1" dirty="0" smtClean="0"/>
              <a:t>）</a:t>
            </a:r>
            <a:endParaRPr lang="zh-CN" altLang="en-US" sz="1400" dirty="0"/>
          </a:p>
          <a:p>
            <a:pPr algn="ctr" eaLnBrk="0" hangingPunct="0"/>
            <a:endParaRPr lang="zh-CN" altLang="en-US" sz="3600" b="1" dirty="0">
              <a:ea typeface="宋体" panose="02010600030101010101" pitchFamily="2" charset="-122"/>
            </a:endParaRPr>
          </a:p>
        </p:txBody>
      </p:sp>
      <p:graphicFrame>
        <p:nvGraphicFramePr>
          <p:cNvPr id="13" name="表格 12"/>
          <p:cNvGraphicFramePr>
            <a:graphicFrameLocks noGrp="1"/>
          </p:cNvGraphicFramePr>
          <p:nvPr/>
        </p:nvGraphicFramePr>
        <p:xfrm>
          <a:off x="285720" y="2714620"/>
          <a:ext cx="8644030" cy="3901440"/>
        </p:xfrm>
        <a:graphic>
          <a:graphicData uri="http://schemas.openxmlformats.org/drawingml/2006/table">
            <a:tbl>
              <a:tblPr>
                <a:tableStyleId>{69CF1AB2-1976-4502-BF36-3FF5EA218861}</a:tableStyleId>
              </a:tblPr>
              <a:tblGrid>
                <a:gridCol w="980031"/>
                <a:gridCol w="1270385"/>
                <a:gridCol w="6393614"/>
              </a:tblGrid>
              <a:tr h="196780">
                <a:tc>
                  <a:txBody>
                    <a:bodyPr/>
                    <a:lstStyle/>
                    <a:p>
                      <a:pPr algn="ctr">
                        <a:spcAft>
                          <a:spcPts val="0"/>
                        </a:spcAft>
                      </a:pPr>
                      <a:r>
                        <a:rPr lang="zh-CN" sz="1600" kern="0" dirty="0"/>
                        <a:t>年度</a:t>
                      </a:r>
                      <a:endParaRPr lang="zh-CN" sz="1600" kern="100" dirty="0">
                        <a:latin typeface="Times New Roman" panose="02020603050405020304"/>
                        <a:ea typeface="宋体" panose="02010600030101010101" pitchFamily="2" charset="-122"/>
                      </a:endParaRPr>
                    </a:p>
                  </a:txBody>
                  <a:tcPr marL="68580" marR="68580" marT="0" marB="0" anchor="ctr"/>
                </a:tc>
                <a:tc>
                  <a:txBody>
                    <a:bodyPr/>
                    <a:lstStyle/>
                    <a:p>
                      <a:pPr algn="ctr">
                        <a:spcAft>
                          <a:spcPts val="0"/>
                        </a:spcAft>
                      </a:pPr>
                      <a:r>
                        <a:rPr lang="zh-CN" sz="1600" kern="0"/>
                        <a:t>体检人数</a:t>
                      </a:r>
                      <a:endParaRPr lang="zh-CN" sz="1600" kern="100">
                        <a:latin typeface="Times New Roman" panose="02020603050405020304"/>
                        <a:ea typeface="宋体" panose="02010600030101010101" pitchFamily="2" charset="-122"/>
                      </a:endParaRPr>
                    </a:p>
                  </a:txBody>
                  <a:tcPr marL="68580" marR="68580" marT="0" marB="0" anchor="ctr"/>
                </a:tc>
                <a:tc>
                  <a:txBody>
                    <a:bodyPr/>
                    <a:lstStyle/>
                    <a:p>
                      <a:pPr algn="ctr">
                        <a:spcAft>
                          <a:spcPts val="0"/>
                        </a:spcAft>
                      </a:pPr>
                      <a:r>
                        <a:rPr lang="zh-CN" sz="1600" kern="0"/>
                        <a:t>体检项目</a:t>
                      </a:r>
                      <a:endParaRPr lang="zh-CN" sz="1600" kern="100">
                        <a:latin typeface="Times New Roman" panose="02020603050405020304"/>
                        <a:ea typeface="宋体" panose="02010600030101010101" pitchFamily="2" charset="-122"/>
                      </a:endParaRPr>
                    </a:p>
                  </a:txBody>
                  <a:tcPr marL="68580" marR="68580" marT="0" marB="0" anchor="ctr"/>
                </a:tc>
              </a:tr>
              <a:tr h="786832">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1600" kern="0" dirty="0" smtClean="0"/>
                        <a:t>2014</a:t>
                      </a:r>
                      <a:endParaRPr lang="zh-CN" altLang="en-US" sz="1600" kern="100" dirty="0" smtClean="0">
                        <a:latin typeface="Times New Roman" panose="02020603050405020304"/>
                        <a:ea typeface="+mn-ea"/>
                      </a:endParaRPr>
                    </a:p>
                    <a:p>
                      <a:pPr algn="ctr">
                        <a:spcAft>
                          <a:spcPts val="0"/>
                        </a:spcAft>
                      </a:pPr>
                      <a:endParaRPr lang="zh-CN" sz="1600" kern="100" dirty="0">
                        <a:latin typeface="Times New Roman" panose="02020603050405020304"/>
                        <a:ea typeface="宋体" panose="02010600030101010101" pitchFamily="2" charset="-122"/>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1600" kern="0" dirty="0" smtClean="0"/>
                        <a:t>189</a:t>
                      </a:r>
                      <a:endParaRPr lang="zh-CN" altLang="en-US" sz="1600" kern="100" dirty="0" smtClean="0">
                        <a:latin typeface="Times New Roman" panose="02020603050405020304"/>
                        <a:ea typeface="+mn-ea"/>
                      </a:endParaRPr>
                    </a:p>
                    <a:p>
                      <a:pPr algn="ctr">
                        <a:spcAft>
                          <a:spcPts val="0"/>
                        </a:spcAft>
                      </a:pPr>
                      <a:endParaRPr lang="zh-CN" sz="1600" kern="100" dirty="0">
                        <a:latin typeface="Times New Roman" panose="02020603050405020304"/>
                        <a:ea typeface="宋体" panose="02010600030101010101" pitchFamily="2" charset="-122"/>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sz="1600" b="1" kern="0" dirty="0" smtClean="0">
                          <a:solidFill>
                            <a:srgbClr val="FF0000"/>
                          </a:solidFill>
                        </a:rPr>
                        <a:t>12</a:t>
                      </a:r>
                      <a:r>
                        <a:rPr lang="zh-CN" altLang="en-US" sz="1600" b="1" kern="0" dirty="0" smtClean="0">
                          <a:solidFill>
                            <a:srgbClr val="FF0000"/>
                          </a:solidFill>
                        </a:rPr>
                        <a:t>项</a:t>
                      </a:r>
                      <a:r>
                        <a:rPr lang="zh-CN" altLang="en-US" sz="1600" kern="0" dirty="0" smtClean="0"/>
                        <a:t>：糖类抗原</a:t>
                      </a:r>
                      <a:r>
                        <a:rPr lang="en-US" sz="1600" kern="0" dirty="0" smtClean="0"/>
                        <a:t>(CA19-9)</a:t>
                      </a:r>
                      <a:r>
                        <a:rPr lang="zh-CN" altLang="en-US" sz="1600" kern="0" dirty="0" smtClean="0"/>
                        <a:t>、糖类抗原</a:t>
                      </a:r>
                      <a:r>
                        <a:rPr lang="en-US" sz="1600" kern="0" dirty="0" smtClean="0"/>
                        <a:t>(CA-50)</a:t>
                      </a:r>
                      <a:r>
                        <a:rPr lang="zh-CN" altLang="en-US" sz="1600" kern="0" dirty="0" smtClean="0"/>
                        <a:t>、糖类抗原（</a:t>
                      </a:r>
                      <a:r>
                        <a:rPr lang="en-US" sz="1600" kern="0" dirty="0" smtClean="0"/>
                        <a:t>CA24-2)</a:t>
                      </a:r>
                      <a:r>
                        <a:rPr lang="zh-CN" altLang="en-US" sz="1600" kern="0" dirty="0" smtClean="0"/>
                        <a:t>、糖类抗原（</a:t>
                      </a:r>
                      <a:r>
                        <a:rPr lang="en-US" sz="1600" kern="0" dirty="0" smtClean="0"/>
                        <a:t>CA72-4)</a:t>
                      </a:r>
                      <a:r>
                        <a:rPr lang="zh-CN" altLang="en-US" sz="1600" kern="0" dirty="0" smtClean="0"/>
                        <a:t>、</a:t>
                      </a:r>
                      <a:r>
                        <a:rPr lang="en-US" sz="1600" kern="0" dirty="0" smtClean="0"/>
                        <a:t>NSE(</a:t>
                      </a:r>
                      <a:r>
                        <a:rPr lang="zh-CN" altLang="en-US" sz="1600" kern="0" dirty="0" smtClean="0"/>
                        <a:t>神经元特异性烯醇化酶</a:t>
                      </a:r>
                      <a:r>
                        <a:rPr lang="en-US" sz="1600" kern="0" dirty="0" smtClean="0"/>
                        <a:t>)</a:t>
                      </a:r>
                      <a:r>
                        <a:rPr lang="zh-CN" altLang="en-US" sz="1600" kern="0" dirty="0" smtClean="0"/>
                        <a:t>、细胞角蛋白（</a:t>
                      </a:r>
                      <a:r>
                        <a:rPr lang="en-US" sz="1600" kern="0" dirty="0" smtClean="0"/>
                        <a:t>CYFRA21-1)</a:t>
                      </a:r>
                      <a:r>
                        <a:rPr lang="zh-CN" altLang="en-US" sz="1600" kern="0" dirty="0" smtClean="0"/>
                        <a:t>、血流变、载脂蛋白</a:t>
                      </a:r>
                      <a:r>
                        <a:rPr lang="en-US" sz="1600" kern="0" dirty="0" smtClean="0"/>
                        <a:t>-A</a:t>
                      </a:r>
                      <a:r>
                        <a:rPr lang="zh-CN" altLang="en-US" sz="1600" kern="0" dirty="0" smtClean="0"/>
                        <a:t>、载脂蛋白</a:t>
                      </a:r>
                      <a:r>
                        <a:rPr lang="en-US" sz="1600" kern="0" dirty="0" smtClean="0"/>
                        <a:t>-B</a:t>
                      </a:r>
                      <a:r>
                        <a:rPr lang="zh-CN" altLang="en-US" sz="1600" kern="0" dirty="0" smtClean="0"/>
                        <a:t>、甲状腺彩超、颈动脉彩超、碳</a:t>
                      </a:r>
                      <a:r>
                        <a:rPr lang="en-US" sz="1600" kern="0" dirty="0" smtClean="0"/>
                        <a:t>13</a:t>
                      </a:r>
                      <a:r>
                        <a:rPr lang="zh-CN" altLang="en-US" sz="1600" kern="0" dirty="0" smtClean="0"/>
                        <a:t>呼气试验</a:t>
                      </a:r>
                      <a:endParaRPr lang="zh-CN" altLang="en-US" sz="1600" kern="100" dirty="0" smtClean="0">
                        <a:latin typeface="Times New Roman" panose="02020603050405020304"/>
                        <a:ea typeface="+mn-ea"/>
                      </a:endParaRPr>
                    </a:p>
                    <a:p>
                      <a:pPr marL="0" marR="0" indent="0" algn="l" defTabSz="914400" rtl="0" eaLnBrk="1" fontAlgn="auto" latinLnBrk="0" hangingPunct="1">
                        <a:lnSpc>
                          <a:spcPct val="100000"/>
                        </a:lnSpc>
                        <a:spcBef>
                          <a:spcPts val="0"/>
                        </a:spcBef>
                        <a:spcAft>
                          <a:spcPts val="0"/>
                        </a:spcAft>
                        <a:buClrTx/>
                        <a:buSzTx/>
                        <a:buFontTx/>
                        <a:buNone/>
                        <a:defRPr/>
                      </a:pPr>
                      <a:endParaRPr lang="zh-CN" sz="1600" kern="100" dirty="0">
                        <a:latin typeface="Times New Roman" panose="02020603050405020304"/>
                        <a:ea typeface="宋体" panose="02010600030101010101" pitchFamily="2" charset="-122"/>
                      </a:endParaRPr>
                    </a:p>
                  </a:txBody>
                  <a:tcPr marL="68580" marR="68580" marT="0" marB="0" anchor="ctr"/>
                </a:tc>
              </a:tr>
              <a:tr h="786832">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1600" kern="0" dirty="0" smtClean="0"/>
                        <a:t>2015</a:t>
                      </a:r>
                      <a:endParaRPr lang="zh-CN" altLang="en-US" sz="1600" kern="100" dirty="0" smtClean="0">
                        <a:latin typeface="Times New Roman" panose="02020603050405020304"/>
                        <a:ea typeface="+mn-ea"/>
                      </a:endParaRPr>
                    </a:p>
                    <a:p>
                      <a:pPr algn="ctr">
                        <a:spcAft>
                          <a:spcPts val="0"/>
                        </a:spcAft>
                      </a:pPr>
                      <a:endParaRPr lang="zh-CN" sz="1600" kern="100" dirty="0">
                        <a:latin typeface="Times New Roman" panose="02020603050405020304"/>
                        <a:ea typeface="宋体" panose="02010600030101010101" pitchFamily="2" charset="-122"/>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1600" kern="0" dirty="0" smtClean="0"/>
                        <a:t>181</a:t>
                      </a:r>
                      <a:endParaRPr lang="zh-CN" altLang="en-US" sz="1600" kern="100" dirty="0" smtClean="0">
                        <a:latin typeface="Times New Roman" panose="02020603050405020304"/>
                        <a:ea typeface="+mn-ea"/>
                      </a:endParaRPr>
                    </a:p>
                    <a:p>
                      <a:pPr algn="ctr">
                        <a:spcAft>
                          <a:spcPts val="0"/>
                        </a:spcAft>
                      </a:pPr>
                      <a:endParaRPr lang="zh-CN" sz="1600" kern="100" dirty="0">
                        <a:latin typeface="Times New Roman" panose="02020603050405020304"/>
                        <a:ea typeface="宋体" panose="02010600030101010101" pitchFamily="2" charset="-122"/>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sz="1600" b="1" kern="0" dirty="0" smtClean="0">
                          <a:solidFill>
                            <a:srgbClr val="FF0000"/>
                          </a:solidFill>
                        </a:rPr>
                        <a:t>12</a:t>
                      </a:r>
                      <a:r>
                        <a:rPr lang="zh-CN" altLang="en-US" sz="1600" b="1" kern="0" dirty="0" smtClean="0">
                          <a:solidFill>
                            <a:srgbClr val="FF0000"/>
                          </a:solidFill>
                        </a:rPr>
                        <a:t>项</a:t>
                      </a:r>
                      <a:r>
                        <a:rPr lang="zh-CN" altLang="en-US" sz="1600" kern="0" dirty="0" smtClean="0"/>
                        <a:t>：糖类抗原</a:t>
                      </a:r>
                      <a:r>
                        <a:rPr lang="en-US" sz="1600" kern="0" dirty="0" smtClean="0"/>
                        <a:t>(CA19-9)</a:t>
                      </a:r>
                      <a:r>
                        <a:rPr lang="zh-CN" altLang="en-US" sz="1600" kern="0" dirty="0" smtClean="0"/>
                        <a:t>、糖类抗原</a:t>
                      </a:r>
                      <a:r>
                        <a:rPr lang="en-US" sz="1600" kern="0" dirty="0" smtClean="0"/>
                        <a:t>(CA-50)</a:t>
                      </a:r>
                      <a:r>
                        <a:rPr lang="zh-CN" altLang="en-US" sz="1600" kern="0" dirty="0" smtClean="0"/>
                        <a:t>、糖类抗原（</a:t>
                      </a:r>
                      <a:r>
                        <a:rPr lang="en-US" sz="1600" kern="0" dirty="0" smtClean="0"/>
                        <a:t>CA24-2)</a:t>
                      </a:r>
                      <a:r>
                        <a:rPr lang="zh-CN" altLang="en-US" sz="1600" kern="0" dirty="0" smtClean="0"/>
                        <a:t>、糖类抗原（</a:t>
                      </a:r>
                      <a:r>
                        <a:rPr lang="en-US" sz="1600" kern="0" dirty="0" smtClean="0"/>
                        <a:t>CA72-4)</a:t>
                      </a:r>
                      <a:r>
                        <a:rPr lang="zh-CN" altLang="en-US" sz="1600" kern="0" dirty="0" smtClean="0"/>
                        <a:t>、</a:t>
                      </a:r>
                      <a:r>
                        <a:rPr lang="en-US" sz="1600" kern="0" dirty="0" smtClean="0"/>
                        <a:t>NSE(</a:t>
                      </a:r>
                      <a:r>
                        <a:rPr lang="zh-CN" altLang="en-US" sz="1600" kern="0" dirty="0" smtClean="0"/>
                        <a:t>神经元特异性烯醇化酶</a:t>
                      </a:r>
                      <a:r>
                        <a:rPr lang="en-US" sz="1600" kern="0" dirty="0" smtClean="0"/>
                        <a:t>)</a:t>
                      </a:r>
                      <a:r>
                        <a:rPr lang="zh-CN" altLang="en-US" sz="1600" kern="0" dirty="0" smtClean="0"/>
                        <a:t>、细胞角蛋白（</a:t>
                      </a:r>
                      <a:r>
                        <a:rPr lang="en-US" sz="1600" kern="0" dirty="0" smtClean="0"/>
                        <a:t>CYFRA21-1)</a:t>
                      </a:r>
                      <a:r>
                        <a:rPr lang="zh-CN" altLang="en-US" sz="1600" kern="0" dirty="0" smtClean="0"/>
                        <a:t>、血流变、载脂蛋白</a:t>
                      </a:r>
                      <a:r>
                        <a:rPr lang="en-US" sz="1600" kern="0" dirty="0" smtClean="0"/>
                        <a:t>-A</a:t>
                      </a:r>
                      <a:r>
                        <a:rPr lang="zh-CN" altLang="en-US" sz="1600" kern="0" dirty="0" smtClean="0"/>
                        <a:t>、载脂蛋白</a:t>
                      </a:r>
                      <a:r>
                        <a:rPr lang="en-US" sz="1600" kern="0" dirty="0" smtClean="0"/>
                        <a:t>-B</a:t>
                      </a:r>
                      <a:r>
                        <a:rPr lang="zh-CN" altLang="en-US" sz="1600" kern="0" dirty="0" smtClean="0"/>
                        <a:t>、甲状腺彩超、颈动脉彩超、碳</a:t>
                      </a:r>
                      <a:r>
                        <a:rPr lang="en-US" sz="1600" kern="0" dirty="0" smtClean="0"/>
                        <a:t>13</a:t>
                      </a:r>
                      <a:r>
                        <a:rPr lang="zh-CN" altLang="en-US" sz="1600" kern="0" dirty="0" smtClean="0"/>
                        <a:t>呼气试验</a:t>
                      </a:r>
                      <a:endParaRPr lang="zh-CN" altLang="en-US" sz="1600" kern="100" dirty="0" smtClean="0">
                        <a:latin typeface="Times New Roman" panose="02020603050405020304"/>
                        <a:ea typeface="+mn-ea"/>
                      </a:endParaRPr>
                    </a:p>
                    <a:p>
                      <a:pPr marL="0" marR="0" indent="0" algn="l" defTabSz="914400" rtl="0" eaLnBrk="1" fontAlgn="auto" latinLnBrk="0" hangingPunct="1">
                        <a:lnSpc>
                          <a:spcPct val="100000"/>
                        </a:lnSpc>
                        <a:spcBef>
                          <a:spcPts val="0"/>
                        </a:spcBef>
                        <a:spcAft>
                          <a:spcPts val="0"/>
                        </a:spcAft>
                        <a:buClrTx/>
                        <a:buSzTx/>
                        <a:buFontTx/>
                        <a:buNone/>
                        <a:defRPr/>
                      </a:pPr>
                      <a:endParaRPr lang="zh-CN" sz="1600" kern="100" dirty="0">
                        <a:latin typeface="Times New Roman" panose="02020603050405020304"/>
                        <a:ea typeface="宋体" panose="02010600030101010101" pitchFamily="2" charset="-122"/>
                      </a:endParaRPr>
                    </a:p>
                  </a:txBody>
                  <a:tcPr marL="68580" marR="68580" marT="0" marB="0" anchor="ctr"/>
                </a:tc>
              </a:tr>
              <a:tr h="944199">
                <a:tc>
                  <a:txBody>
                    <a:bodyPr/>
                    <a:lstStyle/>
                    <a:p>
                      <a:pPr algn="ctr">
                        <a:spcAft>
                          <a:spcPts val="0"/>
                        </a:spcAft>
                      </a:pPr>
                      <a:r>
                        <a:rPr lang="en-US" altLang="zh-CN" sz="1600" kern="100" dirty="0" smtClean="0">
                          <a:latin typeface="Times New Roman" panose="02020603050405020304"/>
                          <a:ea typeface="宋体" panose="02010600030101010101" pitchFamily="2" charset="-122"/>
                        </a:rPr>
                        <a:t>2016</a:t>
                      </a:r>
                      <a:endParaRPr lang="zh-CN" sz="1600" kern="100" dirty="0">
                        <a:latin typeface="Times New Roman" panose="02020603050405020304"/>
                        <a:ea typeface="宋体" panose="02010600030101010101" pitchFamily="2" charset="-122"/>
                      </a:endParaRPr>
                    </a:p>
                  </a:txBody>
                  <a:tcPr marL="68580" marR="68580" marT="0" marB="0" anchor="ctr"/>
                </a:tc>
                <a:tc>
                  <a:txBody>
                    <a:bodyPr/>
                    <a:lstStyle/>
                    <a:p>
                      <a:pPr algn="ctr">
                        <a:spcAft>
                          <a:spcPts val="0"/>
                        </a:spcAft>
                      </a:pPr>
                      <a:r>
                        <a:rPr lang="en-US" altLang="zh-CN" sz="1600" kern="100" dirty="0" smtClean="0">
                          <a:latin typeface="Times New Roman" panose="02020603050405020304"/>
                          <a:ea typeface="宋体" panose="02010600030101010101" pitchFamily="2" charset="-122"/>
                        </a:rPr>
                        <a:t>174</a:t>
                      </a:r>
                      <a:endParaRPr lang="zh-CN" sz="1600" kern="100" dirty="0">
                        <a:latin typeface="Times New Roman" panose="02020603050405020304"/>
                        <a:ea typeface="宋体" panose="02010600030101010101" pitchFamily="2" charset="-122"/>
                      </a:endParaRPr>
                    </a:p>
                  </a:txBody>
                  <a:tcPr marL="68580" marR="68580" marT="0" marB="0" anchor="ctr"/>
                </a:tc>
                <a:tc>
                  <a:txBody>
                    <a:bodyPr/>
                    <a:lstStyle/>
                    <a:p>
                      <a:pPr algn="l">
                        <a:spcAft>
                          <a:spcPts val="0"/>
                        </a:spcAft>
                      </a:pPr>
                      <a:r>
                        <a:rPr lang="en-US" sz="1600" b="1" kern="0" dirty="0" smtClean="0">
                          <a:solidFill>
                            <a:srgbClr val="FF0000"/>
                          </a:solidFill>
                        </a:rPr>
                        <a:t>15</a:t>
                      </a:r>
                      <a:r>
                        <a:rPr lang="zh-CN" altLang="en-US" sz="1600" b="1" kern="0" dirty="0" smtClean="0">
                          <a:solidFill>
                            <a:srgbClr val="FF0000"/>
                          </a:solidFill>
                        </a:rPr>
                        <a:t>项：</a:t>
                      </a:r>
                      <a:r>
                        <a:rPr lang="zh-CN" altLang="en-US" sz="1600" kern="0" dirty="0" smtClean="0"/>
                        <a:t>糖类抗原</a:t>
                      </a:r>
                      <a:r>
                        <a:rPr lang="en-US" sz="1600" kern="0" dirty="0" smtClean="0"/>
                        <a:t>(CA19-9)</a:t>
                      </a:r>
                      <a:r>
                        <a:rPr lang="zh-CN" altLang="en-US" sz="1600" kern="0" dirty="0" smtClean="0"/>
                        <a:t>、糖类抗原</a:t>
                      </a:r>
                      <a:r>
                        <a:rPr lang="en-US" sz="1600" kern="0" dirty="0" smtClean="0"/>
                        <a:t>(CA-50)</a:t>
                      </a:r>
                      <a:r>
                        <a:rPr lang="zh-CN" altLang="en-US" sz="1600" kern="0" dirty="0" smtClean="0"/>
                        <a:t>、糖类抗原（</a:t>
                      </a:r>
                      <a:r>
                        <a:rPr lang="en-US" sz="1600" kern="0" dirty="0" smtClean="0"/>
                        <a:t>CA24-2)</a:t>
                      </a:r>
                      <a:r>
                        <a:rPr lang="zh-CN" altLang="en-US" sz="1600" kern="0" dirty="0" smtClean="0"/>
                        <a:t>、糖类抗原（</a:t>
                      </a:r>
                      <a:r>
                        <a:rPr lang="en-US" sz="1600" kern="0" dirty="0" smtClean="0"/>
                        <a:t>CA72-4)</a:t>
                      </a:r>
                      <a:r>
                        <a:rPr lang="zh-CN" altLang="en-US" sz="1600" kern="0" dirty="0" smtClean="0"/>
                        <a:t>、</a:t>
                      </a:r>
                      <a:r>
                        <a:rPr lang="en-US" sz="1600" kern="0" dirty="0" smtClean="0"/>
                        <a:t>NSE(</a:t>
                      </a:r>
                      <a:r>
                        <a:rPr lang="zh-CN" altLang="en-US" sz="1600" kern="0" dirty="0" smtClean="0"/>
                        <a:t>神经元特异性烯醇化酶</a:t>
                      </a:r>
                      <a:r>
                        <a:rPr lang="en-US" sz="1600" kern="0" dirty="0" smtClean="0"/>
                        <a:t>)</a:t>
                      </a:r>
                      <a:r>
                        <a:rPr lang="zh-CN" altLang="en-US" sz="1600" kern="0" dirty="0" smtClean="0"/>
                        <a:t>、细胞角蛋白（</a:t>
                      </a:r>
                      <a:r>
                        <a:rPr lang="en-US" sz="1600" kern="0" dirty="0" smtClean="0"/>
                        <a:t>CYFRA21-1)</a:t>
                      </a:r>
                      <a:r>
                        <a:rPr lang="zh-CN" altLang="en-US" sz="1600" kern="0" dirty="0" smtClean="0"/>
                        <a:t>、血清铁蛋白（</a:t>
                      </a:r>
                      <a:r>
                        <a:rPr lang="en-US" altLang="zh-CN" sz="1600" kern="0" dirty="0" smtClean="0"/>
                        <a:t>SF</a:t>
                      </a:r>
                      <a:r>
                        <a:rPr lang="zh-CN" altLang="en-US" sz="1600" kern="0" dirty="0" smtClean="0"/>
                        <a:t>）、鳞状细胞癌抗原（</a:t>
                      </a:r>
                      <a:r>
                        <a:rPr lang="en-US" altLang="zh-CN" sz="1600" kern="0" dirty="0" smtClean="0"/>
                        <a:t>SCC</a:t>
                      </a:r>
                      <a:r>
                        <a:rPr lang="zh-CN" altLang="en-US" sz="1600" kern="0" dirty="0" smtClean="0"/>
                        <a:t>）、血流变、载脂蛋白</a:t>
                      </a:r>
                      <a:r>
                        <a:rPr lang="en-US" sz="1600" kern="0" dirty="0" smtClean="0"/>
                        <a:t>-A</a:t>
                      </a:r>
                      <a:r>
                        <a:rPr lang="zh-CN" altLang="en-US" sz="1600" kern="0" dirty="0" smtClean="0"/>
                        <a:t>、载脂蛋白</a:t>
                      </a:r>
                      <a:r>
                        <a:rPr lang="en-US" sz="1600" kern="0" dirty="0" smtClean="0"/>
                        <a:t>-B</a:t>
                      </a:r>
                      <a:r>
                        <a:rPr lang="zh-CN" altLang="en-US" sz="1600" kern="0" dirty="0" smtClean="0"/>
                        <a:t>、甲状腺彩超、颈动脉彩超、经颅多普勒、碳</a:t>
                      </a:r>
                      <a:r>
                        <a:rPr lang="en-US" sz="1600" kern="0" dirty="0" smtClean="0"/>
                        <a:t>13</a:t>
                      </a:r>
                      <a:r>
                        <a:rPr lang="zh-CN" altLang="en-US" sz="1600" kern="0" dirty="0" smtClean="0"/>
                        <a:t>呼气试验</a:t>
                      </a:r>
                      <a:endParaRPr lang="zh-CN" sz="1600" kern="100" dirty="0">
                        <a:latin typeface="Times New Roman" panose="02020603050405020304"/>
                        <a:ea typeface="宋体" panose="02010600030101010101" pitchFamily="2" charset="-122"/>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矩形 15"/>
          <p:cNvSpPr>
            <a:spLocks noChangeArrowheads="1"/>
          </p:cNvSpPr>
          <p:nvPr/>
        </p:nvSpPr>
        <p:spPr bwMode="auto">
          <a:xfrm>
            <a:off x="227965" y="1008380"/>
            <a:ext cx="8687435" cy="1273175"/>
          </a:xfrm>
          <a:prstGeom prst="rect">
            <a:avLst/>
          </a:prstGeom>
          <a:noFill/>
          <a:ln w="9525">
            <a:noFill/>
            <a:miter lim="800000"/>
          </a:ln>
        </p:spPr>
        <p:txBody>
          <a:bodyPr wrap="square">
            <a:spAutoFit/>
          </a:bodyPr>
          <a:lstStyle/>
          <a:p>
            <a:r>
              <a:rPr lang="en-US" altLang="zh-CN" sz="2200" dirty="0" smtClean="0">
                <a:latin typeface="微软雅黑" panose="020B0503020204020204" pitchFamily="34" charset="-122"/>
                <a:ea typeface="微软雅黑" panose="020B0503020204020204" pitchFamily="34" charset="-122"/>
              </a:rPr>
              <a:t>2.</a:t>
            </a:r>
            <a:r>
              <a:rPr lang="zh-CN" altLang="en-US" sz="2200" dirty="0" smtClean="0"/>
              <a:t>鼓励日常锻炼：</a:t>
            </a:r>
            <a:endParaRPr lang="en-US" altLang="zh-CN" sz="2200" dirty="0" smtClean="0"/>
          </a:p>
          <a:p>
            <a:pPr>
              <a:buFont typeface="Wingdings" panose="05000000000000000000" pitchFamily="2" charset="2"/>
              <a:buChar char="u"/>
            </a:pPr>
            <a:r>
              <a:rPr lang="zh-CN" altLang="en-US" sz="2200" dirty="0" smtClean="0"/>
              <a:t>工作日上午</a:t>
            </a:r>
            <a:r>
              <a:rPr lang="en-US" sz="2200" dirty="0" smtClean="0"/>
              <a:t>10</a:t>
            </a:r>
            <a:r>
              <a:rPr lang="zh-CN" altLang="en-US" sz="2200" dirty="0" smtClean="0"/>
              <a:t>点，组织教职工做广播操；</a:t>
            </a:r>
            <a:endParaRPr lang="en-US" altLang="zh-CN" sz="2200" dirty="0" smtClean="0"/>
          </a:p>
          <a:p>
            <a:pPr>
              <a:buFont typeface="Wingdings" panose="05000000000000000000" pitchFamily="2" charset="2"/>
              <a:buChar char="u"/>
            </a:pPr>
            <a:r>
              <a:rPr lang="zh-CN" altLang="en-US" sz="2200" dirty="0" smtClean="0"/>
              <a:t>通过健身、声乐、游泳、羽毛球等俱乐部活动推动教职工坚持</a:t>
            </a:r>
            <a:r>
              <a:rPr lang="zh-CN" altLang="en-US" sz="2400" dirty="0" smtClean="0"/>
              <a:t>运动。</a:t>
            </a:r>
            <a:r>
              <a:rPr lang="zh-CN" altLang="en-US" b="1" dirty="0" smtClean="0"/>
              <a:t> </a:t>
            </a:r>
            <a:endParaRPr lang="zh-CN" altLang="en-US" dirty="0" smtClean="0"/>
          </a:p>
          <a:p>
            <a:endParaRPr lang="zh-CN" altLang="en-US" sz="800" dirty="0">
              <a:latin typeface="微软雅黑" panose="020B0503020204020204" pitchFamily="34" charset="-122"/>
              <a:ea typeface="微软雅黑" panose="020B0503020204020204" pitchFamily="34" charset="-122"/>
            </a:endParaRPr>
          </a:p>
        </p:txBody>
      </p:sp>
      <p:sp>
        <p:nvSpPr>
          <p:cNvPr id="410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pic>
        <p:nvPicPr>
          <p:cNvPr id="10" name="图片 19" descr="2.png"/>
          <p:cNvPicPr>
            <a:picLocks noChangeAspect="1"/>
          </p:cNvPicPr>
          <p:nvPr/>
        </p:nvPicPr>
        <p:blipFill>
          <a:blip r:embed="rId1"/>
          <a:srcRect/>
          <a:stretch>
            <a:fillRect/>
          </a:stretch>
        </p:blipFill>
        <p:spPr bwMode="auto">
          <a:xfrm>
            <a:off x="428625" y="356870"/>
            <a:ext cx="7869555" cy="784225"/>
          </a:xfrm>
          <a:prstGeom prst="rect">
            <a:avLst/>
          </a:prstGeom>
          <a:noFill/>
          <a:ln w="9525">
            <a:noFill/>
            <a:miter lim="800000"/>
            <a:headEnd/>
            <a:tailEnd/>
          </a:ln>
        </p:spPr>
      </p:pic>
      <p:sp>
        <p:nvSpPr>
          <p:cNvPr id="11" name="矩形 21"/>
          <p:cNvSpPr>
            <a:spLocks noChangeArrowheads="1"/>
          </p:cNvSpPr>
          <p:nvPr/>
        </p:nvSpPr>
        <p:spPr bwMode="auto">
          <a:xfrm>
            <a:off x="928370" y="642620"/>
            <a:ext cx="6675755" cy="365760"/>
          </a:xfrm>
          <a:prstGeom prst="rect">
            <a:avLst/>
          </a:prstGeom>
          <a:noFill/>
          <a:ln w="9525">
            <a:noFill/>
            <a:miter lim="800000"/>
          </a:ln>
        </p:spPr>
        <p:txBody>
          <a:bodyPr wrap="square">
            <a:spAutoFit/>
          </a:bodyPr>
          <a:lstStyle/>
          <a:p>
            <a:pPr lvl="0" algn="ctr"/>
            <a:r>
              <a:rPr lang="zh-CN" altLang="en-US" b="1" dirty="0" smtClean="0">
                <a:latin typeface="黑体" panose="02010609060101010101" pitchFamily="49" charset="-122"/>
                <a:ea typeface="黑体" panose="02010609060101010101" pitchFamily="49" charset="-122"/>
              </a:rPr>
              <a:t>一、</a:t>
            </a:r>
            <a:r>
              <a:rPr lang="zh-CN" altLang="en-US" dirty="0" smtClean="0">
                <a:latin typeface="黑体" panose="02010609060101010101" pitchFamily="49" charset="-122"/>
                <a:ea typeface="黑体" panose="02010609060101010101" pitchFamily="49" charset="-122"/>
              </a:rPr>
              <a:t>以预防为主，关注教职工身心健康</a:t>
            </a:r>
            <a:endParaRPr lang="zh-CN" altLang="en-US" dirty="0">
              <a:latin typeface="黑体" panose="02010609060101010101" pitchFamily="49" charset="-122"/>
              <a:ea typeface="黑体" panose="02010609060101010101" pitchFamily="49" charset="-122"/>
            </a:endParaRPr>
          </a:p>
        </p:txBody>
      </p:sp>
      <p:pic>
        <p:nvPicPr>
          <p:cNvPr id="12" name="图片 11" descr="IMG_3288.JPG"/>
          <p:cNvPicPr>
            <a:picLocks noChangeAspect="1"/>
          </p:cNvPicPr>
          <p:nvPr/>
        </p:nvPicPr>
        <p:blipFill>
          <a:blip r:embed="rId2" cstate="print"/>
          <a:stretch>
            <a:fillRect/>
          </a:stretch>
        </p:blipFill>
        <p:spPr>
          <a:xfrm>
            <a:off x="285750" y="2286000"/>
            <a:ext cx="3718560" cy="2520315"/>
          </a:xfrm>
          <a:prstGeom prst="rect">
            <a:avLst/>
          </a:prstGeom>
        </p:spPr>
      </p:pic>
      <p:pic>
        <p:nvPicPr>
          <p:cNvPr id="13" name="图片 12" descr="IMG_3223.JPG"/>
          <p:cNvPicPr>
            <a:picLocks noChangeAspect="1"/>
          </p:cNvPicPr>
          <p:nvPr/>
        </p:nvPicPr>
        <p:blipFill>
          <a:blip r:embed="rId3" cstate="print"/>
          <a:stretch>
            <a:fillRect/>
          </a:stretch>
        </p:blipFill>
        <p:spPr>
          <a:xfrm>
            <a:off x="714375" y="4337685"/>
            <a:ext cx="3718560" cy="2520315"/>
          </a:xfrm>
          <a:prstGeom prst="rect">
            <a:avLst/>
          </a:prstGeom>
        </p:spPr>
      </p:pic>
      <p:pic>
        <p:nvPicPr>
          <p:cNvPr id="14" name="图片 2"/>
          <p:cNvPicPr>
            <a:picLocks noChangeAspect="1" noChangeArrowheads="1"/>
          </p:cNvPicPr>
          <p:nvPr/>
        </p:nvPicPr>
        <p:blipFill>
          <a:blip r:embed="rId4" cstate="print"/>
          <a:srcRect/>
          <a:stretch>
            <a:fillRect/>
          </a:stretch>
        </p:blipFill>
        <p:spPr bwMode="auto">
          <a:xfrm rot="10800000">
            <a:off x="4500245" y="2142490"/>
            <a:ext cx="3302635" cy="2520315"/>
          </a:xfrm>
          <a:prstGeom prst="rect">
            <a:avLst/>
          </a:prstGeom>
          <a:noFill/>
          <a:ln w="9525">
            <a:noFill/>
            <a:miter lim="800000"/>
            <a:headEnd/>
            <a:tailEnd/>
          </a:ln>
        </p:spPr>
      </p:pic>
      <p:pic>
        <p:nvPicPr>
          <p:cNvPr id="16" name="Picture 11"/>
          <p:cNvPicPr>
            <a:picLocks noChangeAspect="1" noChangeArrowheads="1"/>
          </p:cNvPicPr>
          <p:nvPr/>
        </p:nvPicPr>
        <p:blipFill>
          <a:blip r:embed="rId5"/>
          <a:srcRect/>
          <a:stretch>
            <a:fillRect/>
          </a:stretch>
        </p:blipFill>
        <p:spPr bwMode="auto">
          <a:xfrm>
            <a:off x="5524500" y="4337685"/>
            <a:ext cx="3560445" cy="252031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矩形 12"/>
          <p:cNvSpPr>
            <a:spLocks noChangeArrowheads="1"/>
          </p:cNvSpPr>
          <p:nvPr/>
        </p:nvSpPr>
        <p:spPr bwMode="auto">
          <a:xfrm>
            <a:off x="500034" y="1214422"/>
            <a:ext cx="5222905" cy="369332"/>
          </a:xfrm>
          <a:prstGeom prst="rect">
            <a:avLst/>
          </a:prstGeom>
          <a:noFill/>
          <a:ln w="9525">
            <a:noFill/>
            <a:miter lim="800000"/>
          </a:ln>
        </p:spPr>
        <p:txBody>
          <a:bodyPr wrap="none">
            <a:spAutoFit/>
          </a:bodyPr>
          <a:lstStyle/>
          <a:p>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组织教师参加校工会和学部工会组织的各种活动</a:t>
            </a:r>
            <a:endParaRPr lang="zh-CN" altLang="en-US" dirty="0">
              <a:latin typeface="微软雅黑" panose="020B0503020204020204" pitchFamily="34" charset="-122"/>
              <a:ea typeface="微软雅黑" panose="020B0503020204020204" pitchFamily="34" charset="-122"/>
            </a:endParaRPr>
          </a:p>
        </p:txBody>
      </p:sp>
      <p:sp>
        <p:nvSpPr>
          <p:cNvPr id="410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pic>
        <p:nvPicPr>
          <p:cNvPr id="10" name="图片 19" descr="2.png"/>
          <p:cNvPicPr>
            <a:picLocks noChangeAspect="1"/>
          </p:cNvPicPr>
          <p:nvPr/>
        </p:nvPicPr>
        <p:blipFill>
          <a:blip r:embed="rId1"/>
          <a:srcRect/>
          <a:stretch>
            <a:fillRect/>
          </a:stretch>
        </p:blipFill>
        <p:spPr bwMode="auto">
          <a:xfrm>
            <a:off x="428596" y="357166"/>
            <a:ext cx="8001056" cy="784225"/>
          </a:xfrm>
          <a:prstGeom prst="rect">
            <a:avLst/>
          </a:prstGeom>
          <a:noFill/>
          <a:ln w="9525">
            <a:noFill/>
            <a:miter lim="800000"/>
            <a:headEnd/>
            <a:tailEnd/>
          </a:ln>
        </p:spPr>
      </p:pic>
      <p:sp>
        <p:nvSpPr>
          <p:cNvPr id="11" name="矩形 21"/>
          <p:cNvSpPr>
            <a:spLocks noChangeArrowheads="1"/>
          </p:cNvSpPr>
          <p:nvPr/>
        </p:nvSpPr>
        <p:spPr bwMode="auto">
          <a:xfrm>
            <a:off x="928662" y="642918"/>
            <a:ext cx="6786610" cy="369332"/>
          </a:xfrm>
          <a:prstGeom prst="rect">
            <a:avLst/>
          </a:prstGeom>
          <a:noFill/>
          <a:ln w="9525">
            <a:noFill/>
            <a:miter lim="800000"/>
          </a:ln>
        </p:spPr>
        <p:txBody>
          <a:bodyPr wrap="square">
            <a:spAutoFit/>
          </a:bodyPr>
          <a:lstStyle/>
          <a:p>
            <a:pPr lvl="0" algn="ctr"/>
            <a:r>
              <a:rPr lang="zh-CN" altLang="en-US" dirty="0" smtClean="0">
                <a:latin typeface="黑体" panose="02010609060101010101" pitchFamily="49" charset="-122"/>
                <a:ea typeface="黑体" panose="02010609060101010101" pitchFamily="49" charset="-122"/>
              </a:rPr>
              <a:t>一、以预防为主，关注教职工身心健康</a:t>
            </a:r>
            <a:endParaRPr lang="zh-CN" altLang="en-US" dirty="0">
              <a:latin typeface="黑体" panose="02010609060101010101" pitchFamily="49" charset="-122"/>
              <a:ea typeface="黑体" panose="02010609060101010101" pitchFamily="49" charset="-122"/>
            </a:endParaRPr>
          </a:p>
        </p:txBody>
      </p:sp>
      <p:sp>
        <p:nvSpPr>
          <p:cNvPr id="12" name="矩形 12"/>
          <p:cNvSpPr>
            <a:spLocks noChangeArrowheads="1"/>
          </p:cNvSpPr>
          <p:nvPr/>
        </p:nvSpPr>
        <p:spPr bwMode="auto">
          <a:xfrm>
            <a:off x="571472" y="1643050"/>
            <a:ext cx="8321509" cy="1138773"/>
          </a:xfrm>
          <a:prstGeom prst="rect">
            <a:avLst/>
          </a:prstGeom>
          <a:noFill/>
          <a:ln w="9525">
            <a:noFill/>
            <a:miter lim="800000"/>
          </a:ln>
        </p:spPr>
        <p:txBody>
          <a:bodyPr wrap="square">
            <a:spAutoFit/>
          </a:bodyPr>
          <a:lstStyle/>
          <a:p>
            <a:pPr>
              <a:lnSpc>
                <a:spcPts val="2000"/>
              </a:lnSpc>
              <a:buFont typeface="Wingdings" panose="05000000000000000000" pitchFamily="2" charset="2"/>
              <a:buChar char="l"/>
            </a:pPr>
            <a:r>
              <a:rPr lang="zh-CN" altLang="en-US" sz="1600" dirty="0" smtClean="0">
                <a:latin typeface="+mn-ea"/>
                <a:ea typeface="+mn-ea"/>
              </a:rPr>
              <a:t>组织教师参加</a:t>
            </a:r>
            <a:r>
              <a:rPr lang="en-US" sz="1600" dirty="0" smtClean="0">
                <a:latin typeface="+mn-ea"/>
                <a:ea typeface="+mn-ea"/>
              </a:rPr>
              <a:t>“</a:t>
            </a:r>
            <a:r>
              <a:rPr lang="zh-CN" altLang="en-US" sz="1600" dirty="0" smtClean="0">
                <a:latin typeface="+mn-ea"/>
                <a:ea typeface="+mn-ea"/>
              </a:rPr>
              <a:t>展现团队风采，跳出健康快乐</a:t>
            </a:r>
            <a:r>
              <a:rPr lang="en-US" sz="1600" dirty="0" smtClean="0">
                <a:latin typeface="+mn-ea"/>
                <a:ea typeface="+mn-ea"/>
              </a:rPr>
              <a:t>”2016</a:t>
            </a:r>
            <a:r>
              <a:rPr lang="zh-CN" altLang="en-US" sz="1600" dirty="0" smtClean="0">
                <a:latin typeface="+mn-ea"/>
                <a:ea typeface="+mn-ea"/>
              </a:rPr>
              <a:t>年“三八”节教职工跳绳团体比赛</a:t>
            </a:r>
            <a:endParaRPr lang="en-US" altLang="zh-CN" sz="1600" dirty="0" smtClean="0">
              <a:latin typeface="+mn-ea"/>
              <a:ea typeface="+mn-ea"/>
            </a:endParaRPr>
          </a:p>
          <a:p>
            <a:pPr>
              <a:lnSpc>
                <a:spcPts val="2000"/>
              </a:lnSpc>
              <a:buFont typeface="Wingdings" panose="05000000000000000000" pitchFamily="2" charset="2"/>
              <a:buChar char="l"/>
            </a:pPr>
            <a:r>
              <a:rPr lang="zh-CN" altLang="en-US" sz="1600" dirty="0" smtClean="0">
                <a:latin typeface="+mn-ea"/>
                <a:ea typeface="+mn-ea"/>
              </a:rPr>
              <a:t>组织教师参加“共续师生情，和合一家亲”</a:t>
            </a:r>
            <a:r>
              <a:rPr lang="en-US" sz="1600" dirty="0" smtClean="0">
                <a:latin typeface="+mn-ea"/>
                <a:ea typeface="+mn-ea"/>
              </a:rPr>
              <a:t> 2016</a:t>
            </a:r>
            <a:r>
              <a:rPr lang="zh-CN" altLang="en-US" sz="1600" dirty="0" smtClean="0">
                <a:latin typeface="+mn-ea"/>
                <a:ea typeface="+mn-ea"/>
              </a:rPr>
              <a:t>京师校友文化节暨教职工健康长走活动</a:t>
            </a:r>
            <a:endParaRPr lang="en-US" altLang="zh-CN" sz="1600" dirty="0" smtClean="0">
              <a:latin typeface="+mn-ea"/>
              <a:ea typeface="+mn-ea"/>
            </a:endParaRPr>
          </a:p>
          <a:p>
            <a:pPr>
              <a:lnSpc>
                <a:spcPts val="2000"/>
              </a:lnSpc>
              <a:buFont typeface="Wingdings" panose="05000000000000000000" pitchFamily="2" charset="2"/>
              <a:buChar char="l"/>
            </a:pPr>
            <a:r>
              <a:rPr lang="en-US" altLang="zh-CN" sz="1600" dirty="0" smtClean="0">
                <a:latin typeface="+mn-ea"/>
                <a:ea typeface="+mn-ea"/>
              </a:rPr>
              <a:t>10</a:t>
            </a:r>
            <a:r>
              <a:rPr lang="zh-CN" altLang="en-US" sz="1600" dirty="0" smtClean="0">
                <a:latin typeface="+mn-ea"/>
                <a:ea typeface="+mn-ea"/>
              </a:rPr>
              <a:t>月</a:t>
            </a:r>
            <a:r>
              <a:rPr lang="en-US" altLang="zh-CN" sz="1600" dirty="0" smtClean="0">
                <a:latin typeface="+mn-ea"/>
                <a:ea typeface="+mn-ea"/>
              </a:rPr>
              <a:t>15</a:t>
            </a:r>
            <a:r>
              <a:rPr lang="zh-CN" altLang="en-US" sz="1600" dirty="0" smtClean="0">
                <a:latin typeface="+mn-ea"/>
                <a:ea typeface="+mn-ea"/>
              </a:rPr>
              <a:t>日学部工会组织野鸭湖国家湿地公园摄影长走活动</a:t>
            </a:r>
            <a:endParaRPr lang="zh-CN" altLang="en-US" sz="1600" dirty="0" smtClean="0">
              <a:latin typeface="+mn-ea"/>
              <a:ea typeface="+mn-ea"/>
            </a:endParaRPr>
          </a:p>
          <a:p>
            <a:endParaRPr lang="zh-CN" altLang="en-US" dirty="0">
              <a:latin typeface="微软雅黑" panose="020B0503020204020204" pitchFamily="34" charset="-122"/>
              <a:ea typeface="微软雅黑" panose="020B0503020204020204" pitchFamily="34" charset="-122"/>
            </a:endParaRPr>
          </a:p>
        </p:txBody>
      </p:sp>
      <p:pic>
        <p:nvPicPr>
          <p:cNvPr id="13" name="图片 12" descr="IMG_4161.JPG"/>
          <p:cNvPicPr>
            <a:picLocks noChangeAspect="1"/>
          </p:cNvPicPr>
          <p:nvPr/>
        </p:nvPicPr>
        <p:blipFill>
          <a:blip r:embed="rId2" cstate="print"/>
          <a:stretch>
            <a:fillRect/>
          </a:stretch>
        </p:blipFill>
        <p:spPr>
          <a:xfrm>
            <a:off x="214282" y="2500306"/>
            <a:ext cx="3780000" cy="2520000"/>
          </a:xfrm>
          <a:prstGeom prst="rect">
            <a:avLst/>
          </a:prstGeom>
        </p:spPr>
      </p:pic>
      <p:pic>
        <p:nvPicPr>
          <p:cNvPr id="14" name="图片 13" descr="IMG_20160910_092648.jpg"/>
          <p:cNvPicPr>
            <a:picLocks noChangeAspect="1"/>
          </p:cNvPicPr>
          <p:nvPr/>
        </p:nvPicPr>
        <p:blipFill>
          <a:blip r:embed="rId3" cstate="print"/>
          <a:stretch>
            <a:fillRect/>
          </a:stretch>
        </p:blipFill>
        <p:spPr>
          <a:xfrm>
            <a:off x="5786446" y="2285992"/>
            <a:ext cx="3168000" cy="4224000"/>
          </a:xfrm>
          <a:prstGeom prst="rect">
            <a:avLst/>
          </a:prstGeom>
        </p:spPr>
      </p:pic>
      <p:pic>
        <p:nvPicPr>
          <p:cNvPr id="16" name="图片 15" descr="野鸭湖长走活动.jpg"/>
          <p:cNvPicPr>
            <a:picLocks noChangeAspect="1"/>
          </p:cNvPicPr>
          <p:nvPr/>
        </p:nvPicPr>
        <p:blipFill>
          <a:blip r:embed="rId4" cstate="print"/>
          <a:stretch>
            <a:fillRect/>
          </a:stretch>
        </p:blipFill>
        <p:spPr>
          <a:xfrm>
            <a:off x="2000232" y="4338000"/>
            <a:ext cx="3775896" cy="2520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5" name="矩形 21"/>
          <p:cNvSpPr>
            <a:spLocks noChangeArrowheads="1"/>
          </p:cNvSpPr>
          <p:nvPr/>
        </p:nvSpPr>
        <p:spPr bwMode="auto">
          <a:xfrm>
            <a:off x="571500" y="1499870"/>
            <a:ext cx="7858125" cy="5212080"/>
          </a:xfrm>
          <a:prstGeom prst="rect">
            <a:avLst/>
          </a:prstGeom>
          <a:noFill/>
          <a:ln w="9525">
            <a:noFill/>
            <a:miter lim="800000"/>
          </a:ln>
        </p:spPr>
        <p:txBody>
          <a:bodyPr wrap="square">
            <a:spAutoFit/>
          </a:bodyPr>
          <a:lstStyle/>
          <a:p>
            <a:pPr marL="0" lvl="1">
              <a:buFont typeface="Wingdings" panose="05000000000000000000" pitchFamily="2" charset="2"/>
              <a:buChar char="n"/>
            </a:pPr>
            <a:r>
              <a:rPr lang="zh-CN" altLang="en-US" sz="2800" dirty="0" smtClean="0"/>
              <a:t>学部工会出台关于教职工患病住院关怀的相关办法，一方面积极参加有关机构组织的互助保险计划，另一方面对于患病住院的教职工由学部工会陪同学部领导到医院看望，并给予一定的慰问品（金） 。 </a:t>
            </a:r>
            <a:endParaRPr lang="en-US" altLang="zh-CN" sz="2800" dirty="0" smtClean="0"/>
          </a:p>
          <a:p>
            <a:pPr marL="0" lvl="1"/>
            <a:endParaRPr lang="zh-CN" altLang="en-US" sz="2800" dirty="0" smtClean="0"/>
          </a:p>
          <a:p>
            <a:pPr marL="0" lvl="1">
              <a:buFont typeface="Wingdings" panose="05000000000000000000" pitchFamily="2" charset="2"/>
              <a:buChar char="n"/>
            </a:pPr>
            <a:r>
              <a:rPr lang="zh-CN" altLang="en-US" sz="2800" dirty="0" smtClean="0"/>
              <a:t>凡是教职工直系亲属（配偶、父母、子女）出现病故情况，学部也给予一定的慰问金。 </a:t>
            </a:r>
            <a:endParaRPr lang="en-US" altLang="zh-CN" sz="2800" dirty="0" smtClean="0"/>
          </a:p>
          <a:p>
            <a:pPr marL="0" lvl="1"/>
            <a:endParaRPr lang="zh-CN" altLang="en-US" sz="2800" dirty="0" smtClean="0"/>
          </a:p>
          <a:p>
            <a:pPr marL="0" lvl="1">
              <a:buFont typeface="Wingdings" panose="05000000000000000000" pitchFamily="2" charset="2"/>
              <a:buChar char="n"/>
            </a:pPr>
            <a:r>
              <a:rPr lang="zh-CN" altLang="en-US" sz="2800" dirty="0" smtClean="0"/>
              <a:t>近年来还建立年均</a:t>
            </a:r>
            <a:r>
              <a:rPr lang="en-US" sz="2800" dirty="0" smtClean="0"/>
              <a:t>10</a:t>
            </a:r>
            <a:r>
              <a:rPr lang="zh-CN" altLang="en-US" sz="2800" dirty="0" smtClean="0"/>
              <a:t>万元的帮扶资金用于解决师生困难。</a:t>
            </a:r>
            <a:endParaRPr lang="en-US" altLang="zh-CN" sz="2800" b="1" dirty="0" smtClean="0"/>
          </a:p>
          <a:p>
            <a:endParaRPr lang="zh-CN" altLang="en-US" sz="2800" dirty="0">
              <a:latin typeface="微软雅黑" panose="020B0503020204020204" pitchFamily="34" charset="-122"/>
              <a:ea typeface="微软雅黑" panose="020B0503020204020204" pitchFamily="34" charset="-122"/>
            </a:endParaRPr>
          </a:p>
        </p:txBody>
      </p:sp>
      <p:pic>
        <p:nvPicPr>
          <p:cNvPr id="10" name="图片 19" descr="2.png"/>
          <p:cNvPicPr>
            <a:picLocks noChangeAspect="1"/>
          </p:cNvPicPr>
          <p:nvPr/>
        </p:nvPicPr>
        <p:blipFill>
          <a:blip r:embed="rId1"/>
          <a:srcRect/>
          <a:stretch>
            <a:fillRect/>
          </a:stretch>
        </p:blipFill>
        <p:spPr bwMode="auto">
          <a:xfrm>
            <a:off x="428596" y="357166"/>
            <a:ext cx="8001056" cy="784225"/>
          </a:xfrm>
          <a:prstGeom prst="rect">
            <a:avLst/>
          </a:prstGeom>
          <a:noFill/>
          <a:ln w="9525">
            <a:noFill/>
            <a:miter lim="800000"/>
            <a:headEnd/>
            <a:tailEnd/>
          </a:ln>
        </p:spPr>
      </p:pic>
      <p:sp>
        <p:nvSpPr>
          <p:cNvPr id="11" name="矩形 21"/>
          <p:cNvSpPr>
            <a:spLocks noChangeArrowheads="1"/>
          </p:cNvSpPr>
          <p:nvPr/>
        </p:nvSpPr>
        <p:spPr bwMode="auto">
          <a:xfrm>
            <a:off x="928662" y="642918"/>
            <a:ext cx="6786610" cy="369332"/>
          </a:xfrm>
          <a:prstGeom prst="rect">
            <a:avLst/>
          </a:prstGeom>
          <a:noFill/>
          <a:ln w="9525">
            <a:noFill/>
            <a:miter lim="800000"/>
          </a:ln>
        </p:spPr>
        <p:txBody>
          <a:bodyPr wrap="square">
            <a:spAutoFit/>
          </a:bodyPr>
          <a:lstStyle/>
          <a:p>
            <a:pPr algn="ctr"/>
            <a:r>
              <a:rPr lang="zh-CN" altLang="en-US" b="1" dirty="0" smtClean="0">
                <a:latin typeface="黑体" panose="02010609060101010101" pitchFamily="49" charset="-122"/>
                <a:ea typeface="黑体" panose="02010609060101010101" pitchFamily="49" charset="-122"/>
              </a:rPr>
              <a:t>二、对重病和困难教职工进行重点关怀和帮扶</a:t>
            </a:r>
            <a:endParaRPr lang="zh-CN" altLang="en-US"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15" name="矩形 21"/>
          <p:cNvSpPr>
            <a:spLocks noChangeArrowheads="1"/>
          </p:cNvSpPr>
          <p:nvPr/>
        </p:nvSpPr>
        <p:spPr bwMode="auto">
          <a:xfrm>
            <a:off x="508635" y="1247140"/>
            <a:ext cx="7349490" cy="2438400"/>
          </a:xfrm>
          <a:prstGeom prst="rect">
            <a:avLst/>
          </a:prstGeom>
          <a:noFill/>
          <a:ln w="9525">
            <a:noFill/>
            <a:miter lim="800000"/>
          </a:ln>
        </p:spPr>
        <p:txBody>
          <a:bodyPr wrap="square">
            <a:spAutoFit/>
          </a:bodyPr>
          <a:lstStyle/>
          <a:p>
            <a:pPr marL="0" lvl="1">
              <a:spcBef>
                <a:spcPts val="0"/>
              </a:spcBef>
              <a:buFont typeface="Wingdings" panose="05000000000000000000" pitchFamily="2" charset="2"/>
              <a:buChar char="l"/>
            </a:pPr>
            <a:r>
              <a:rPr lang="en-US" sz="2200" dirty="0" smtClean="0"/>
              <a:t>2013</a:t>
            </a:r>
            <a:r>
              <a:rPr lang="zh-CN" altLang="en-US" sz="2200" dirty="0" smtClean="0"/>
              <a:t>年起，学部工会陆续成立摄影长走俱乐部、健身俱乐部、声乐俱乐部等多种形式的俱乐部，通过各种活动的开展增进教师健康同时也促进了教师间的情感交流。</a:t>
            </a:r>
            <a:endParaRPr lang="zh-CN" altLang="en-US" sz="2200" dirty="0" smtClean="0"/>
          </a:p>
          <a:p>
            <a:pPr marL="0" lvl="1">
              <a:spcBef>
                <a:spcPts val="0"/>
              </a:spcBef>
            </a:pPr>
            <a:r>
              <a:rPr lang="zh-CN" altLang="en-US" sz="2200" dirty="0" smtClean="0"/>
              <a:t> </a:t>
            </a:r>
            <a:endParaRPr lang="zh-CN" altLang="en-US" sz="2200" dirty="0" smtClean="0"/>
          </a:p>
          <a:p>
            <a:pPr>
              <a:spcBef>
                <a:spcPts val="0"/>
              </a:spcBef>
              <a:buFont typeface="Wingdings" panose="05000000000000000000" pitchFamily="2" charset="2"/>
              <a:buChar char="l"/>
            </a:pPr>
            <a:r>
              <a:rPr lang="zh-CN" altLang="en-US" sz="2200" dirty="0" smtClean="0"/>
              <a:t>俱乐部活动也为学部师生之间搭建沟通平台。例如，教育学部师生羽毛球联谊赛</a:t>
            </a:r>
            <a:endParaRPr lang="en-US" altLang="zh-CN" sz="2200" b="1" dirty="0" smtClean="0"/>
          </a:p>
          <a:p>
            <a:endParaRPr lang="zh-CN" altLang="en-US" sz="2200" dirty="0">
              <a:latin typeface="微软雅黑" panose="020B0503020204020204" pitchFamily="34" charset="-122"/>
              <a:ea typeface="微软雅黑" panose="020B0503020204020204" pitchFamily="34" charset="-122"/>
            </a:endParaRPr>
          </a:p>
        </p:txBody>
      </p:sp>
      <p:pic>
        <p:nvPicPr>
          <p:cNvPr id="10" name="图片 19" descr="2.png"/>
          <p:cNvPicPr>
            <a:picLocks noChangeAspect="1"/>
          </p:cNvPicPr>
          <p:nvPr/>
        </p:nvPicPr>
        <p:blipFill>
          <a:blip r:embed="rId1"/>
          <a:srcRect/>
          <a:stretch>
            <a:fillRect/>
          </a:stretch>
        </p:blipFill>
        <p:spPr bwMode="auto">
          <a:xfrm>
            <a:off x="428596" y="357166"/>
            <a:ext cx="8001056" cy="784225"/>
          </a:xfrm>
          <a:prstGeom prst="rect">
            <a:avLst/>
          </a:prstGeom>
          <a:noFill/>
          <a:ln w="9525">
            <a:noFill/>
            <a:miter lim="800000"/>
            <a:headEnd/>
            <a:tailEnd/>
          </a:ln>
        </p:spPr>
      </p:pic>
      <p:sp>
        <p:nvSpPr>
          <p:cNvPr id="11" name="矩形 21"/>
          <p:cNvSpPr>
            <a:spLocks noChangeArrowheads="1"/>
          </p:cNvSpPr>
          <p:nvPr/>
        </p:nvSpPr>
        <p:spPr bwMode="auto">
          <a:xfrm>
            <a:off x="928662" y="642918"/>
            <a:ext cx="6786610" cy="369332"/>
          </a:xfrm>
          <a:prstGeom prst="rect">
            <a:avLst/>
          </a:prstGeom>
          <a:noFill/>
          <a:ln w="9525">
            <a:noFill/>
            <a:miter lim="800000"/>
          </a:ln>
        </p:spPr>
        <p:txBody>
          <a:bodyPr wrap="square">
            <a:spAutoFit/>
          </a:bodyPr>
          <a:lstStyle/>
          <a:p>
            <a:pPr lvl="0" algn="ctr"/>
            <a:r>
              <a:rPr lang="zh-CN" altLang="en-US" dirty="0" smtClean="0">
                <a:latin typeface="黑体" panose="02010609060101010101" pitchFamily="49" charset="-122"/>
                <a:ea typeface="黑体" panose="02010609060101010101" pitchFamily="49" charset="-122"/>
              </a:rPr>
              <a:t>三、开展特色活动，增强师生归属感和凝聚力</a:t>
            </a:r>
            <a:endParaRPr lang="zh-CN" altLang="en-US" dirty="0">
              <a:latin typeface="黑体" panose="02010609060101010101" pitchFamily="49" charset="-122"/>
              <a:ea typeface="黑体" panose="02010609060101010101" pitchFamily="49" charset="-122"/>
            </a:endParaRPr>
          </a:p>
        </p:txBody>
      </p:sp>
      <p:pic>
        <p:nvPicPr>
          <p:cNvPr id="9" name="图片 10"/>
          <p:cNvPicPr>
            <a:picLocks noChangeAspect="1" noChangeArrowheads="1"/>
          </p:cNvPicPr>
          <p:nvPr/>
        </p:nvPicPr>
        <p:blipFill>
          <a:blip r:embed="rId2" cstate="print"/>
          <a:srcRect/>
          <a:stretch>
            <a:fillRect/>
          </a:stretch>
        </p:blipFill>
        <p:spPr bwMode="auto">
          <a:xfrm>
            <a:off x="4857752" y="3429000"/>
            <a:ext cx="3360000" cy="2520000"/>
          </a:xfrm>
          <a:prstGeom prst="rect">
            <a:avLst/>
          </a:prstGeom>
          <a:noFill/>
          <a:ln w="9525">
            <a:noFill/>
            <a:miter lim="800000"/>
            <a:headEnd/>
            <a:tailEnd/>
          </a:ln>
        </p:spPr>
      </p:pic>
      <p:pic>
        <p:nvPicPr>
          <p:cNvPr id="12" name="图片 11" descr="教育学部摄影俱乐部举办家庭摄影讲座.JPG"/>
          <p:cNvPicPr>
            <a:picLocks noChangeAspect="1"/>
          </p:cNvPicPr>
          <p:nvPr/>
        </p:nvPicPr>
        <p:blipFill>
          <a:blip r:embed="rId3" cstate="print"/>
          <a:stretch>
            <a:fillRect/>
          </a:stretch>
        </p:blipFill>
        <p:spPr>
          <a:xfrm>
            <a:off x="714348" y="3357562"/>
            <a:ext cx="3780000" cy="2520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7" name="矩形 6"/>
          <p:cNvSpPr>
            <a:spLocks noChangeArrowheads="1"/>
          </p:cNvSpPr>
          <p:nvPr/>
        </p:nvSpPr>
        <p:spPr bwMode="auto">
          <a:xfrm>
            <a:off x="1357290" y="285728"/>
            <a:ext cx="5921814" cy="461665"/>
          </a:xfrm>
          <a:prstGeom prst="rect">
            <a:avLst/>
          </a:prstGeom>
          <a:noFill/>
          <a:ln w="9525">
            <a:noFill/>
            <a:miter lim="800000"/>
          </a:ln>
        </p:spPr>
        <p:txBody>
          <a:bodyPr wrap="none">
            <a:spAutoFit/>
          </a:bodyPr>
          <a:lstStyle/>
          <a:p>
            <a:r>
              <a:rPr lang="zh-CN" altLang="en-US" sz="2400" b="1" dirty="0" smtClean="0">
                <a:effectLst>
                  <a:outerShdw blurRad="31750" dist="25400" dir="5400000" algn="tl" rotWithShape="0">
                    <a:srgbClr val="000000">
                      <a:alpha val="25000"/>
                    </a:srgbClr>
                  </a:outerShdw>
                </a:effectLst>
                <a:ea typeface="楷体" panose="02010609060101010101" pitchFamily="49" charset="-122"/>
              </a:rPr>
              <a:t>利用微信、</a:t>
            </a:r>
            <a:r>
              <a:rPr lang="en-US" altLang="zh-CN" sz="2400" b="1" dirty="0" smtClean="0">
                <a:effectLst>
                  <a:outerShdw blurRad="31750" dist="25400" dir="5400000" algn="tl" rotWithShape="0">
                    <a:srgbClr val="000000">
                      <a:alpha val="25000"/>
                    </a:srgbClr>
                  </a:outerShdw>
                </a:effectLst>
                <a:ea typeface="楷体" panose="02010609060101010101" pitchFamily="49" charset="-122"/>
              </a:rPr>
              <a:t>QQ</a:t>
            </a:r>
            <a:r>
              <a:rPr lang="zh-CN" altLang="en-US" sz="2400" b="1" dirty="0" smtClean="0">
                <a:effectLst>
                  <a:outerShdw blurRad="31750" dist="25400" dir="5400000" algn="tl" rotWithShape="0">
                    <a:srgbClr val="000000">
                      <a:alpha val="25000"/>
                    </a:srgbClr>
                  </a:outerShdw>
                </a:effectLst>
                <a:ea typeface="楷体" panose="02010609060101010101" pitchFamily="49" charset="-122"/>
              </a:rPr>
              <a:t>等方式宣传动员、沟通交流</a:t>
            </a:r>
            <a:endParaRPr lang="zh-CN" altLang="en-US" sz="2400" dirty="0">
              <a:latin typeface="微软雅黑" panose="020B0503020204020204" pitchFamily="34" charset="-122"/>
              <a:ea typeface="微软雅黑" panose="020B0503020204020204" pitchFamily="34" charset="-122"/>
            </a:endParaRPr>
          </a:p>
        </p:txBody>
      </p:sp>
      <p:pic>
        <p:nvPicPr>
          <p:cNvPr id="12" name="图片 3"/>
          <p:cNvPicPr>
            <a:picLocks noChangeAspect="1" noChangeArrowheads="1"/>
          </p:cNvPicPr>
          <p:nvPr/>
        </p:nvPicPr>
        <p:blipFill>
          <a:blip r:embed="rId1" cstate="print"/>
          <a:srcRect/>
          <a:stretch>
            <a:fillRect/>
          </a:stretch>
        </p:blipFill>
        <p:spPr bwMode="auto">
          <a:xfrm>
            <a:off x="500034" y="1928802"/>
            <a:ext cx="2214578" cy="3937027"/>
          </a:xfrm>
          <a:prstGeom prst="rect">
            <a:avLst/>
          </a:prstGeom>
          <a:noFill/>
          <a:ln w="9525">
            <a:noFill/>
            <a:miter lim="800000"/>
            <a:headEnd/>
            <a:tailEnd/>
          </a:ln>
        </p:spPr>
      </p:pic>
      <p:pic>
        <p:nvPicPr>
          <p:cNvPr id="13" name="图片 1"/>
          <p:cNvPicPr>
            <a:picLocks noChangeAspect="1" noChangeArrowheads="1"/>
          </p:cNvPicPr>
          <p:nvPr/>
        </p:nvPicPr>
        <p:blipFill>
          <a:blip r:embed="rId2"/>
          <a:srcRect/>
          <a:stretch>
            <a:fillRect/>
          </a:stretch>
        </p:blipFill>
        <p:spPr bwMode="auto">
          <a:xfrm>
            <a:off x="3000364" y="1142984"/>
            <a:ext cx="2319080" cy="4129094"/>
          </a:xfrm>
          <a:prstGeom prst="rect">
            <a:avLst/>
          </a:prstGeom>
          <a:noFill/>
          <a:ln w="9525">
            <a:noFill/>
            <a:miter lim="800000"/>
            <a:headEnd/>
            <a:tailEnd/>
          </a:ln>
        </p:spPr>
      </p:pic>
      <p:pic>
        <p:nvPicPr>
          <p:cNvPr id="14" name="图片 1"/>
          <p:cNvPicPr>
            <a:picLocks noChangeAspect="1" noChangeArrowheads="1"/>
          </p:cNvPicPr>
          <p:nvPr/>
        </p:nvPicPr>
        <p:blipFill>
          <a:blip r:embed="rId3"/>
          <a:srcRect/>
          <a:stretch>
            <a:fillRect/>
          </a:stretch>
        </p:blipFill>
        <p:spPr bwMode="auto">
          <a:xfrm>
            <a:off x="5643570" y="1857364"/>
            <a:ext cx="2286016" cy="40579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77470" y="2021205"/>
            <a:ext cx="5384800" cy="3410585"/>
          </a:xfrm>
          <a:prstGeom prst="rect">
            <a:avLst/>
          </a:prstGeom>
        </p:spPr>
      </p:pic>
      <p:pic>
        <p:nvPicPr>
          <p:cNvPr id="5" name="图片 4"/>
          <p:cNvPicPr>
            <a:picLocks noChangeAspect="1"/>
          </p:cNvPicPr>
          <p:nvPr/>
        </p:nvPicPr>
        <p:blipFill>
          <a:blip r:embed="rId2"/>
          <a:stretch>
            <a:fillRect/>
          </a:stretch>
        </p:blipFill>
        <p:spPr>
          <a:xfrm>
            <a:off x="4124960" y="114935"/>
            <a:ext cx="4725035" cy="3390900"/>
          </a:xfrm>
          <a:prstGeom prst="rect">
            <a:avLst/>
          </a:prstGeom>
        </p:spPr>
      </p:pic>
      <p:pic>
        <p:nvPicPr>
          <p:cNvPr id="7" name="图片 6"/>
          <p:cNvPicPr>
            <a:picLocks noChangeAspect="1"/>
          </p:cNvPicPr>
          <p:nvPr/>
        </p:nvPicPr>
        <p:blipFill>
          <a:blip r:embed="rId3"/>
          <a:stretch>
            <a:fillRect/>
          </a:stretch>
        </p:blipFill>
        <p:spPr>
          <a:xfrm>
            <a:off x="3179445" y="3905250"/>
            <a:ext cx="5788025" cy="28219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pic>
        <p:nvPicPr>
          <p:cNvPr id="10" name="图片 19" descr="2.png"/>
          <p:cNvPicPr>
            <a:picLocks noChangeAspect="1"/>
          </p:cNvPicPr>
          <p:nvPr/>
        </p:nvPicPr>
        <p:blipFill>
          <a:blip r:embed="rId1"/>
          <a:srcRect/>
          <a:stretch>
            <a:fillRect/>
          </a:stretch>
        </p:blipFill>
        <p:spPr bwMode="auto">
          <a:xfrm>
            <a:off x="428596" y="357166"/>
            <a:ext cx="8001056" cy="784225"/>
          </a:xfrm>
          <a:prstGeom prst="rect">
            <a:avLst/>
          </a:prstGeom>
          <a:noFill/>
          <a:ln w="9525">
            <a:noFill/>
            <a:miter lim="800000"/>
            <a:headEnd/>
            <a:tailEnd/>
          </a:ln>
        </p:spPr>
      </p:pic>
      <p:sp>
        <p:nvSpPr>
          <p:cNvPr id="11" name="矩形 21"/>
          <p:cNvSpPr>
            <a:spLocks noChangeArrowheads="1"/>
          </p:cNvSpPr>
          <p:nvPr/>
        </p:nvSpPr>
        <p:spPr bwMode="auto">
          <a:xfrm>
            <a:off x="785786" y="428604"/>
            <a:ext cx="6786610" cy="584775"/>
          </a:xfrm>
          <a:prstGeom prst="rect">
            <a:avLst/>
          </a:prstGeom>
          <a:noFill/>
          <a:ln w="9525">
            <a:noFill/>
            <a:miter lim="800000"/>
          </a:ln>
        </p:spPr>
        <p:txBody>
          <a:bodyPr wrap="square">
            <a:spAutoFit/>
          </a:bodyPr>
          <a:lstStyle/>
          <a:p>
            <a:pPr algn="ctr"/>
            <a:r>
              <a:rPr lang="zh-CN" altLang="en-US" sz="3200" b="1" dirty="0" smtClean="0">
                <a:latin typeface="黑体" panose="02010609060101010101" pitchFamily="49" charset="-122"/>
                <a:ea typeface="黑体" panose="02010609060101010101" pitchFamily="49" charset="-122"/>
              </a:rPr>
              <a:t>结语</a:t>
            </a:r>
            <a:endParaRPr lang="zh-CN" altLang="en-US" sz="3200" dirty="0">
              <a:latin typeface="黑体" panose="02010609060101010101" pitchFamily="49" charset="-122"/>
              <a:ea typeface="黑体" panose="02010609060101010101" pitchFamily="49" charset="-122"/>
            </a:endParaRPr>
          </a:p>
        </p:txBody>
      </p:sp>
      <p:sp>
        <p:nvSpPr>
          <p:cNvPr id="12" name="TextBox 11"/>
          <p:cNvSpPr txBox="1"/>
          <p:nvPr/>
        </p:nvSpPr>
        <p:spPr>
          <a:xfrm>
            <a:off x="850900" y="1580515"/>
            <a:ext cx="7508875" cy="1554480"/>
          </a:xfrm>
          <a:prstGeom prst="rect">
            <a:avLst/>
          </a:prstGeom>
          <a:noFill/>
        </p:spPr>
        <p:txBody>
          <a:bodyPr wrap="square" rtlCol="0">
            <a:spAutoFit/>
          </a:bodyPr>
          <a:lstStyle/>
          <a:p>
            <a:r>
              <a:rPr lang="zh-CN" altLang="en-US" sz="2400" b="1" dirty="0" smtClean="0">
                <a:solidFill>
                  <a:srgbClr val="4D4D4D"/>
                </a:solidFill>
              </a:rPr>
              <a:t>       新形势下，工会工作面临着许多新的挑战，我们一定积极探索，进一步加强自身建设，更好地发挥工会职能，为教育学部的改革与发展、为实现建设世界一流教育学科的目标等尽绵薄之力！</a:t>
            </a:r>
            <a:endParaRPr lang="zh-CN" altLang="en-US" sz="2400" b="1" dirty="0"/>
          </a:p>
        </p:txBody>
      </p:sp>
      <p:pic>
        <p:nvPicPr>
          <p:cNvPr id="3" name="图片 2"/>
          <p:cNvPicPr>
            <a:picLocks noChangeAspect="1"/>
          </p:cNvPicPr>
          <p:nvPr/>
        </p:nvPicPr>
        <p:blipFill>
          <a:blip r:embed="rId2"/>
          <a:stretch>
            <a:fillRect/>
          </a:stretch>
        </p:blipFill>
        <p:spPr>
          <a:xfrm>
            <a:off x="4495165" y="3364230"/>
            <a:ext cx="4422140" cy="3317240"/>
          </a:xfrm>
          <a:prstGeom prst="rect">
            <a:avLst/>
          </a:prstGeom>
        </p:spPr>
      </p:pic>
      <p:pic>
        <p:nvPicPr>
          <p:cNvPr id="4" name="图片 3"/>
          <p:cNvPicPr>
            <a:picLocks noChangeAspect="1"/>
          </p:cNvPicPr>
          <p:nvPr/>
        </p:nvPicPr>
        <p:blipFill>
          <a:blip r:embed="rId3"/>
          <a:srcRect l="11777" t="7456" r="7178" b="5753"/>
          <a:stretch>
            <a:fillRect/>
          </a:stretch>
        </p:blipFill>
        <p:spPr>
          <a:xfrm rot="16200000">
            <a:off x="860425" y="2637790"/>
            <a:ext cx="3101340" cy="44291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pic>
        <p:nvPicPr>
          <p:cNvPr id="3076" name="图片 20" descr="1.png"/>
          <p:cNvPicPr>
            <a:picLocks noChangeAspect="1"/>
          </p:cNvPicPr>
          <p:nvPr/>
        </p:nvPicPr>
        <p:blipFill>
          <a:blip r:embed="rId2"/>
          <a:srcRect/>
          <a:stretch>
            <a:fillRect/>
          </a:stretch>
        </p:blipFill>
        <p:spPr bwMode="auto">
          <a:xfrm>
            <a:off x="1857356" y="1142984"/>
            <a:ext cx="1514475" cy="1514475"/>
          </a:xfrm>
          <a:prstGeom prst="rect">
            <a:avLst/>
          </a:prstGeom>
          <a:noFill/>
          <a:ln w="9525">
            <a:noFill/>
            <a:miter lim="800000"/>
            <a:headEnd/>
            <a:tailEnd/>
          </a:ln>
        </p:spPr>
      </p:pic>
      <p:pic>
        <p:nvPicPr>
          <p:cNvPr id="3077" name="图片 21" descr="2.png"/>
          <p:cNvPicPr>
            <a:picLocks noChangeAspect="1"/>
          </p:cNvPicPr>
          <p:nvPr/>
        </p:nvPicPr>
        <p:blipFill>
          <a:blip r:embed="rId3"/>
          <a:srcRect/>
          <a:stretch>
            <a:fillRect/>
          </a:stretch>
        </p:blipFill>
        <p:spPr bwMode="auto">
          <a:xfrm>
            <a:off x="3857620" y="1428736"/>
            <a:ext cx="3438525" cy="784225"/>
          </a:xfrm>
          <a:prstGeom prst="rect">
            <a:avLst/>
          </a:prstGeom>
          <a:noFill/>
          <a:ln w="9525">
            <a:noFill/>
            <a:miter lim="800000"/>
            <a:headEnd/>
            <a:tailEnd/>
          </a:ln>
        </p:spPr>
      </p:pic>
      <p:pic>
        <p:nvPicPr>
          <p:cNvPr id="3078" name="图片 22" descr="1.png"/>
          <p:cNvPicPr>
            <a:picLocks noChangeAspect="1"/>
          </p:cNvPicPr>
          <p:nvPr/>
        </p:nvPicPr>
        <p:blipFill>
          <a:blip r:embed="rId2"/>
          <a:srcRect/>
          <a:stretch>
            <a:fillRect/>
          </a:stretch>
        </p:blipFill>
        <p:spPr bwMode="auto">
          <a:xfrm>
            <a:off x="1857356" y="3071810"/>
            <a:ext cx="1514475" cy="1514475"/>
          </a:xfrm>
          <a:prstGeom prst="rect">
            <a:avLst/>
          </a:prstGeom>
          <a:noFill/>
          <a:ln w="9525">
            <a:noFill/>
            <a:miter lim="800000"/>
            <a:headEnd/>
            <a:tailEnd/>
          </a:ln>
        </p:spPr>
      </p:pic>
      <p:pic>
        <p:nvPicPr>
          <p:cNvPr id="3079" name="图片 23" descr="2.png"/>
          <p:cNvPicPr>
            <a:picLocks noChangeAspect="1"/>
          </p:cNvPicPr>
          <p:nvPr/>
        </p:nvPicPr>
        <p:blipFill>
          <a:blip r:embed="rId3"/>
          <a:srcRect/>
          <a:stretch>
            <a:fillRect/>
          </a:stretch>
        </p:blipFill>
        <p:spPr bwMode="auto">
          <a:xfrm>
            <a:off x="3786182" y="3429000"/>
            <a:ext cx="3438525" cy="784225"/>
          </a:xfrm>
          <a:prstGeom prst="rect">
            <a:avLst/>
          </a:prstGeom>
          <a:noFill/>
          <a:ln w="9525">
            <a:noFill/>
            <a:miter lim="800000"/>
            <a:headEnd/>
            <a:tailEnd/>
          </a:ln>
        </p:spPr>
      </p:pic>
      <p:sp>
        <p:nvSpPr>
          <p:cNvPr id="3080"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3081"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3082"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3083"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3084" name="TextBox 12"/>
          <p:cNvSpPr txBox="1">
            <a:spLocks noChangeArrowheads="1"/>
          </p:cNvSpPr>
          <p:nvPr/>
        </p:nvSpPr>
        <p:spPr bwMode="auto">
          <a:xfrm>
            <a:off x="7429500" y="428625"/>
            <a:ext cx="1000125" cy="584775"/>
          </a:xfrm>
          <a:prstGeom prst="rect">
            <a:avLst/>
          </a:prstGeom>
          <a:noFill/>
          <a:ln w="9525">
            <a:noFill/>
            <a:miter lim="800000"/>
          </a:ln>
        </p:spPr>
        <p:txBody>
          <a:bodyPr>
            <a:spAutoFit/>
          </a:bodyPr>
          <a:lstStyle/>
          <a:p>
            <a:r>
              <a:rPr lang="zh-CN" altLang="en-US" sz="3200" dirty="0">
                <a:latin typeface="微软雅黑" panose="020B0503020204020204" pitchFamily="34" charset="-122"/>
                <a:ea typeface="微软雅黑" panose="020B0503020204020204" pitchFamily="34" charset="-122"/>
              </a:rPr>
              <a:t>目录</a:t>
            </a:r>
            <a:endParaRPr lang="zh-CN" altLang="en-US" sz="3200" dirty="0">
              <a:latin typeface="微软雅黑" panose="020B0503020204020204" pitchFamily="34" charset="-122"/>
              <a:ea typeface="微软雅黑" panose="020B0503020204020204" pitchFamily="34" charset="-122"/>
            </a:endParaRPr>
          </a:p>
        </p:txBody>
      </p:sp>
      <p:sp>
        <p:nvSpPr>
          <p:cNvPr id="3085" name="矩形 20"/>
          <p:cNvSpPr>
            <a:spLocks noChangeArrowheads="1"/>
          </p:cNvSpPr>
          <p:nvPr/>
        </p:nvSpPr>
        <p:spPr bwMode="auto">
          <a:xfrm>
            <a:off x="4500562" y="3500438"/>
            <a:ext cx="2031325" cy="646331"/>
          </a:xfrm>
          <a:prstGeom prst="rect">
            <a:avLst/>
          </a:prstGeom>
          <a:noFill/>
          <a:ln w="9525">
            <a:noFill/>
            <a:miter lim="800000"/>
          </a:ln>
        </p:spPr>
        <p:txBody>
          <a:bodyPr wrap="none">
            <a:spAutoFit/>
          </a:bodyPr>
          <a:lstStyle/>
          <a:p>
            <a:r>
              <a:rPr lang="zh-CN" altLang="en-US" sz="3600" dirty="0" smtClean="0">
                <a:latin typeface="微软雅黑" panose="020B0503020204020204" pitchFamily="34" charset="-122"/>
                <a:ea typeface="微软雅黑" panose="020B0503020204020204" pitchFamily="34" charset="-122"/>
              </a:rPr>
              <a:t>保障民生</a:t>
            </a:r>
            <a:endParaRPr lang="zh-CN" altLang="en-US" sz="3600" dirty="0">
              <a:latin typeface="微软雅黑" panose="020B0503020204020204" pitchFamily="34" charset="-122"/>
              <a:ea typeface="微软雅黑" panose="020B0503020204020204" pitchFamily="34" charset="-122"/>
            </a:endParaRPr>
          </a:p>
        </p:txBody>
      </p:sp>
      <p:sp>
        <p:nvSpPr>
          <p:cNvPr id="3087" name="矩形 22"/>
          <p:cNvSpPr>
            <a:spLocks noChangeArrowheads="1"/>
          </p:cNvSpPr>
          <p:nvPr/>
        </p:nvSpPr>
        <p:spPr bwMode="auto">
          <a:xfrm>
            <a:off x="4500562" y="1571612"/>
            <a:ext cx="2031325" cy="646331"/>
          </a:xfrm>
          <a:prstGeom prst="rect">
            <a:avLst/>
          </a:prstGeom>
          <a:noFill/>
          <a:ln w="9525">
            <a:noFill/>
            <a:miter lim="800000"/>
          </a:ln>
        </p:spPr>
        <p:txBody>
          <a:bodyPr wrap="none">
            <a:spAutoFit/>
          </a:bodyPr>
          <a:lstStyle/>
          <a:p>
            <a:r>
              <a:rPr lang="zh-CN" altLang="en-US" sz="3600" dirty="0" smtClean="0">
                <a:latin typeface="微软雅黑" panose="020B0503020204020204" pitchFamily="34" charset="-122"/>
                <a:ea typeface="微软雅黑" panose="020B0503020204020204" pitchFamily="34" charset="-122"/>
              </a:rPr>
              <a:t>发扬民主</a:t>
            </a:r>
            <a:endParaRPr lang="zh-CN" altLang="en-US" sz="3600" dirty="0">
              <a:latin typeface="微软雅黑" panose="020B0503020204020204" pitchFamily="34" charset="-122"/>
              <a:ea typeface="微软雅黑" panose="020B0503020204020204" pitchFamily="34" charset="-122"/>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14" descr="1.png"/>
          <p:cNvPicPr>
            <a:picLocks noChangeAspect="1"/>
          </p:cNvPicPr>
          <p:nvPr/>
        </p:nvPicPr>
        <p:blipFill>
          <a:blip r:embed="rId1"/>
          <a:srcRect/>
          <a:stretch>
            <a:fillRect/>
          </a:stretch>
        </p:blipFill>
        <p:spPr bwMode="auto">
          <a:xfrm>
            <a:off x="714375" y="1706563"/>
            <a:ext cx="3913188" cy="2822575"/>
          </a:xfrm>
          <a:prstGeom prst="rect">
            <a:avLst/>
          </a:prstGeom>
          <a:noFill/>
          <a:ln w="9525">
            <a:noFill/>
            <a:miter lim="800000"/>
            <a:headEnd/>
            <a:tailEnd/>
          </a:ln>
        </p:spPr>
      </p:pic>
      <p:pic>
        <p:nvPicPr>
          <p:cNvPr id="6147" name="图片 15" descr="3.png"/>
          <p:cNvPicPr>
            <a:picLocks noChangeAspect="1"/>
          </p:cNvPicPr>
          <p:nvPr/>
        </p:nvPicPr>
        <p:blipFill>
          <a:blip r:embed="rId2"/>
          <a:srcRect/>
          <a:stretch>
            <a:fillRect/>
          </a:stretch>
        </p:blipFill>
        <p:spPr bwMode="auto">
          <a:xfrm>
            <a:off x="4500563" y="1643063"/>
            <a:ext cx="3657600" cy="3028950"/>
          </a:xfrm>
          <a:prstGeom prst="rect">
            <a:avLst/>
          </a:prstGeom>
          <a:noFill/>
          <a:ln w="9525">
            <a:noFill/>
            <a:miter lim="800000"/>
            <a:headEnd/>
            <a:tailEnd/>
          </a:ln>
        </p:spPr>
      </p:pic>
      <p:sp>
        <p:nvSpPr>
          <p:cNvPr id="6148"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6149"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6150"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6151"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6152" name="矩形 6"/>
          <p:cNvSpPr>
            <a:spLocks noChangeArrowheads="1"/>
          </p:cNvSpPr>
          <p:nvPr/>
        </p:nvSpPr>
        <p:spPr bwMode="auto">
          <a:xfrm>
            <a:off x="7308850" y="428625"/>
            <a:ext cx="1620957" cy="523220"/>
          </a:xfrm>
          <a:prstGeom prst="rect">
            <a:avLst/>
          </a:prstGeom>
          <a:noFill/>
          <a:ln w="9525">
            <a:noFill/>
            <a:miter lim="800000"/>
          </a:ln>
        </p:spPr>
        <p:txBody>
          <a:bodyPr wrap="none">
            <a:spAutoFit/>
          </a:bodyPr>
          <a:lstStyle/>
          <a:p>
            <a:r>
              <a:rPr lang="zh-CN" altLang="en-US" sz="2800" dirty="0" smtClean="0">
                <a:latin typeface="微软雅黑" panose="020B0503020204020204" pitchFamily="34" charset="-122"/>
                <a:ea typeface="微软雅黑" panose="020B0503020204020204" pitchFamily="34" charset="-122"/>
              </a:rPr>
              <a:t>发扬民主</a:t>
            </a:r>
            <a:endParaRPr lang="zh-CN" altLang="en-US" sz="2800" dirty="0">
              <a:latin typeface="微软雅黑" panose="020B0503020204020204" pitchFamily="34" charset="-122"/>
              <a:ea typeface="微软雅黑" panose="020B0503020204020204" pitchFamily="34" charset="-122"/>
            </a:endParaRPr>
          </a:p>
        </p:txBody>
      </p:sp>
      <p:sp>
        <p:nvSpPr>
          <p:cNvPr id="6153" name="矩形 17"/>
          <p:cNvSpPr>
            <a:spLocks noChangeArrowheads="1"/>
          </p:cNvSpPr>
          <p:nvPr/>
        </p:nvSpPr>
        <p:spPr bwMode="auto">
          <a:xfrm>
            <a:off x="1285852" y="3071810"/>
            <a:ext cx="2031325" cy="369332"/>
          </a:xfrm>
          <a:prstGeom prst="rect">
            <a:avLst/>
          </a:prstGeom>
          <a:noFill/>
          <a:ln w="9525">
            <a:noFill/>
            <a:miter lim="800000"/>
          </a:ln>
        </p:spPr>
        <p:txBody>
          <a:bodyPr wrap="none">
            <a:spAutoFit/>
          </a:bodyPr>
          <a:lstStyle/>
          <a:p>
            <a:r>
              <a:rPr lang="zh-CN" altLang="en-US" dirty="0" smtClean="0">
                <a:latin typeface="微软雅黑" panose="020B0503020204020204" pitchFamily="34" charset="-122"/>
                <a:ea typeface="微软雅黑" panose="020B0503020204020204" pitchFamily="34" charset="-122"/>
              </a:rPr>
              <a:t>维护职工合法权益</a:t>
            </a:r>
            <a:endParaRPr lang="zh-CN" altLang="en-US" dirty="0">
              <a:latin typeface="微软雅黑" panose="020B0503020204020204" pitchFamily="34" charset="-122"/>
              <a:ea typeface="微软雅黑" panose="020B0503020204020204" pitchFamily="34" charset="-122"/>
            </a:endParaRPr>
          </a:p>
        </p:txBody>
      </p:sp>
      <p:sp>
        <p:nvSpPr>
          <p:cNvPr id="6154" name="矩形 16"/>
          <p:cNvSpPr>
            <a:spLocks noChangeArrowheads="1"/>
          </p:cNvSpPr>
          <p:nvPr/>
        </p:nvSpPr>
        <p:spPr bwMode="auto">
          <a:xfrm>
            <a:off x="3786182" y="3000372"/>
            <a:ext cx="2000264" cy="461665"/>
          </a:xfrm>
          <a:prstGeom prst="rect">
            <a:avLst/>
          </a:prstGeom>
          <a:noFill/>
          <a:ln w="9525">
            <a:noFill/>
            <a:miter lim="800000"/>
          </a:ln>
        </p:spPr>
        <p:txBody>
          <a:bodyPr wrap="square">
            <a:spAutoFit/>
          </a:bodyPr>
          <a:lstStyle/>
          <a:p>
            <a:r>
              <a:rPr lang="zh-CN" altLang="en-US" sz="2400" dirty="0" smtClean="0">
                <a:latin typeface="华文琥珀" pitchFamily="2" charset="-122"/>
                <a:ea typeface="华文琥珀" pitchFamily="2" charset="-122"/>
              </a:rPr>
              <a:t>发扬民主</a:t>
            </a:r>
            <a:endParaRPr lang="zh-CN" altLang="en-US" sz="2400" dirty="0">
              <a:latin typeface="华文琥珀" pitchFamily="2" charset="-122"/>
              <a:ea typeface="华文琥珀" pitchFamily="2" charset="-122"/>
            </a:endParaRPr>
          </a:p>
        </p:txBody>
      </p:sp>
      <p:sp>
        <p:nvSpPr>
          <p:cNvPr id="6155" name="矩形 19"/>
          <p:cNvSpPr>
            <a:spLocks noChangeArrowheads="1"/>
          </p:cNvSpPr>
          <p:nvPr/>
        </p:nvSpPr>
        <p:spPr bwMode="auto">
          <a:xfrm>
            <a:off x="5786446" y="3071810"/>
            <a:ext cx="2031325" cy="369332"/>
          </a:xfrm>
          <a:prstGeom prst="rect">
            <a:avLst/>
          </a:prstGeom>
          <a:noFill/>
          <a:ln w="9525">
            <a:noFill/>
            <a:miter lim="800000"/>
          </a:ln>
        </p:spPr>
        <p:txBody>
          <a:bodyPr wrap="none">
            <a:spAutoFit/>
          </a:bodyPr>
          <a:lstStyle/>
          <a:p>
            <a:r>
              <a:rPr lang="zh-CN" altLang="en-US" dirty="0" smtClean="0">
                <a:latin typeface="微软雅黑" panose="020B0503020204020204" pitchFamily="34" charset="-122"/>
                <a:ea typeface="微软雅黑" panose="020B0503020204020204" pitchFamily="34" charset="-122"/>
              </a:rPr>
              <a:t>助力青年教师成长</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7" name="矩形 6"/>
          <p:cNvSpPr>
            <a:spLocks noChangeArrowheads="1"/>
          </p:cNvSpPr>
          <p:nvPr/>
        </p:nvSpPr>
        <p:spPr bwMode="auto">
          <a:xfrm>
            <a:off x="0" y="500042"/>
            <a:ext cx="8840882" cy="523220"/>
          </a:xfrm>
          <a:prstGeom prst="rect">
            <a:avLst/>
          </a:prstGeom>
          <a:noFill/>
          <a:ln w="9525">
            <a:noFill/>
            <a:miter lim="800000"/>
          </a:ln>
        </p:spPr>
        <p:txBody>
          <a:bodyPr wrap="none">
            <a:spAutoFit/>
          </a:bodyPr>
          <a:lstStyle/>
          <a:p>
            <a:r>
              <a:rPr lang="zh-CN" altLang="en-US" sz="2800" b="1" dirty="0" smtClean="0"/>
              <a:t>一、通过二级教代会、部务会等途径维护职工合法权益</a:t>
            </a:r>
            <a:endParaRPr lang="zh-CN" altLang="en-US" sz="2800" dirty="0">
              <a:latin typeface="微软雅黑" panose="020B0503020204020204" pitchFamily="34" charset="-122"/>
              <a:ea typeface="微软雅黑" panose="020B0503020204020204" pitchFamily="34" charset="-122"/>
            </a:endParaRPr>
          </a:p>
        </p:txBody>
      </p:sp>
      <p:sp>
        <p:nvSpPr>
          <p:cNvPr id="15" name="矩形 21"/>
          <p:cNvSpPr>
            <a:spLocks noChangeArrowheads="1"/>
          </p:cNvSpPr>
          <p:nvPr/>
        </p:nvSpPr>
        <p:spPr bwMode="auto">
          <a:xfrm>
            <a:off x="106969" y="933752"/>
            <a:ext cx="2468946" cy="883920"/>
          </a:xfrm>
          <a:prstGeom prst="rect">
            <a:avLst/>
          </a:prstGeom>
          <a:noFill/>
          <a:ln w="9525">
            <a:noFill/>
            <a:miter lim="800000"/>
          </a:ln>
        </p:spPr>
        <p:txBody>
          <a:bodyPr wrap="square">
            <a:spAutoFit/>
          </a:bodyPr>
          <a:lstStyle/>
          <a:p>
            <a:r>
              <a:rPr lang="en-US" altLang="zh-CN" sz="2600" b="1" dirty="0" smtClean="0"/>
              <a:t>1.</a:t>
            </a:r>
            <a:r>
              <a:rPr lang="zh-CN" altLang="en-US" sz="2600" b="1" dirty="0" smtClean="0"/>
              <a:t> 二级教代会</a:t>
            </a:r>
            <a:endParaRPr lang="en-US" altLang="zh-CN" sz="2600" b="1" dirty="0" smtClean="0"/>
          </a:p>
          <a:p>
            <a:endParaRPr lang="zh-CN" altLang="en-US" sz="2600" dirty="0">
              <a:latin typeface="微软雅黑" panose="020B0503020204020204" pitchFamily="34" charset="-122"/>
              <a:ea typeface="微软雅黑" panose="020B0503020204020204" pitchFamily="34" charset="-122"/>
            </a:endParaRPr>
          </a:p>
        </p:txBody>
      </p:sp>
      <p:sp>
        <p:nvSpPr>
          <p:cNvPr id="18" name="矩形 17"/>
          <p:cNvSpPr/>
          <p:nvPr/>
        </p:nvSpPr>
        <p:spPr>
          <a:xfrm>
            <a:off x="222250" y="1371600"/>
            <a:ext cx="8707120" cy="2103120"/>
          </a:xfrm>
          <a:prstGeom prst="rect">
            <a:avLst/>
          </a:prstGeom>
        </p:spPr>
        <p:txBody>
          <a:bodyPr wrap="square">
            <a:spAutoFit/>
          </a:bodyPr>
          <a:lstStyle/>
          <a:p>
            <a:pPr marL="342900" indent="-342900">
              <a:buFont typeface="Arial" panose="020B0604020202020204" pitchFamily="34" charset="0"/>
              <a:buChar char="•"/>
            </a:pPr>
            <a:r>
              <a:rPr lang="en-US" sz="2200" dirty="0" smtClean="0"/>
              <a:t>2016</a:t>
            </a:r>
            <a:r>
              <a:rPr lang="zh-CN" altLang="en-US" sz="2200" dirty="0" smtClean="0"/>
              <a:t>年</a:t>
            </a:r>
            <a:r>
              <a:rPr lang="en-US" altLang="zh-CN" sz="2200" dirty="0" smtClean="0"/>
              <a:t>5</a:t>
            </a:r>
            <a:r>
              <a:rPr lang="zh-CN" altLang="en-US" sz="2200" dirty="0" smtClean="0"/>
              <a:t>月底，学校任命了新部长，学部工会于</a:t>
            </a:r>
            <a:r>
              <a:rPr lang="en-US" sz="2200" dirty="0" smtClean="0"/>
              <a:t>6</a:t>
            </a:r>
            <a:r>
              <a:rPr lang="zh-CN" altLang="en-US" sz="2200" dirty="0" smtClean="0"/>
              <a:t>月</a:t>
            </a:r>
            <a:r>
              <a:rPr lang="en-US" sz="2200" dirty="0" smtClean="0"/>
              <a:t>25</a:t>
            </a:r>
            <a:r>
              <a:rPr lang="zh-CN" altLang="en-US" sz="2200" dirty="0" smtClean="0"/>
              <a:t>日组织召开了教育学部第二届教职工代表大会第二次会议。</a:t>
            </a:r>
            <a:endParaRPr lang="zh-CN" altLang="en-US" sz="2200" dirty="0" smtClean="0"/>
          </a:p>
          <a:p>
            <a:pPr marL="342900" indent="-342900">
              <a:buFont typeface="Arial" panose="020B0604020202020204" pitchFamily="34" charset="0"/>
              <a:buChar char="•"/>
            </a:pPr>
            <a:r>
              <a:rPr lang="en-US" altLang="zh-CN" sz="2200" dirty="0" smtClean="0"/>
              <a:t>2016</a:t>
            </a:r>
            <a:r>
              <a:rPr lang="zh-CN" altLang="en-US" sz="2200" dirty="0" smtClean="0"/>
              <a:t>年</a:t>
            </a:r>
            <a:r>
              <a:rPr lang="en-US" altLang="zh-CN" sz="2200" dirty="0" smtClean="0"/>
              <a:t>9</a:t>
            </a:r>
            <a:r>
              <a:rPr lang="zh-CN" altLang="en-US" sz="2200" dirty="0" smtClean="0"/>
              <a:t>月</a:t>
            </a:r>
            <a:r>
              <a:rPr lang="zh-CN" altLang="en-US" sz="2200" dirty="0" smtClean="0">
                <a:sym typeface="+mn-ea"/>
              </a:rPr>
              <a:t>教代会执委会邀请人事处张哓辉副处长介绍养老金并轨制度并提供政策咨询</a:t>
            </a:r>
            <a:r>
              <a:rPr lang="en-US" altLang="zh-CN" sz="2200" dirty="0" smtClean="0"/>
              <a:t>      </a:t>
            </a:r>
            <a:endParaRPr lang="en-US" altLang="zh-CN" sz="2200" dirty="0" smtClean="0"/>
          </a:p>
          <a:p>
            <a:pPr marL="342900" indent="-342900">
              <a:buFont typeface="Arial" panose="020B0604020202020204" pitchFamily="34" charset="0"/>
              <a:buChar char="•"/>
            </a:pPr>
            <a:r>
              <a:rPr lang="en-US" altLang="zh-CN" sz="2200" dirty="0" smtClean="0"/>
              <a:t>2016</a:t>
            </a:r>
            <a:r>
              <a:rPr lang="zh-CN" altLang="en-US" sz="2200" dirty="0" smtClean="0"/>
              <a:t>年</a:t>
            </a:r>
            <a:r>
              <a:rPr lang="en-US" altLang="zh-CN" sz="2200" dirty="0" smtClean="0"/>
              <a:t>12</a:t>
            </a:r>
            <a:r>
              <a:rPr lang="zh-CN" altLang="en-US" sz="2200" dirty="0" smtClean="0"/>
              <a:t>月，组织教代会执委会审议</a:t>
            </a:r>
            <a:r>
              <a:rPr lang="en-US" altLang="zh-CN" sz="2200" dirty="0" smtClean="0"/>
              <a:t>2016</a:t>
            </a:r>
            <a:r>
              <a:rPr lang="zh-CN" altLang="en-US" sz="2200" dirty="0" smtClean="0"/>
              <a:t>年度学部一般业绩奖励方案，反馈意见建议</a:t>
            </a:r>
            <a:endParaRPr lang="zh-CN" altLang="en-US" sz="2200" dirty="0"/>
          </a:p>
        </p:txBody>
      </p:sp>
      <p:pic>
        <p:nvPicPr>
          <p:cNvPr id="12" name="图片 11" descr="5.jpg"/>
          <p:cNvPicPr>
            <a:picLocks noChangeAspect="1"/>
          </p:cNvPicPr>
          <p:nvPr/>
        </p:nvPicPr>
        <p:blipFill>
          <a:blip r:embed="rId1"/>
          <a:stretch>
            <a:fillRect/>
          </a:stretch>
        </p:blipFill>
        <p:spPr>
          <a:xfrm>
            <a:off x="106649" y="3472179"/>
            <a:ext cx="4414058" cy="2942705"/>
          </a:xfrm>
          <a:prstGeom prst="rect">
            <a:avLst/>
          </a:prstGeom>
        </p:spPr>
      </p:pic>
      <p:pic>
        <p:nvPicPr>
          <p:cNvPr id="13" name="图片 12" descr="拼接.jpg"/>
          <p:cNvPicPr>
            <a:picLocks noChangeAspect="1"/>
          </p:cNvPicPr>
          <p:nvPr/>
        </p:nvPicPr>
        <p:blipFill>
          <a:blip r:embed="rId2"/>
          <a:stretch>
            <a:fillRect/>
          </a:stretch>
        </p:blipFill>
        <p:spPr>
          <a:xfrm>
            <a:off x="3071802" y="3256278"/>
            <a:ext cx="3600000" cy="3600000"/>
          </a:xfrm>
          <a:prstGeom prst="rect">
            <a:avLst/>
          </a:prstGeom>
        </p:spPr>
      </p:pic>
      <p:pic>
        <p:nvPicPr>
          <p:cNvPr id="14" name="图片 13" descr="拼接2.jpg"/>
          <p:cNvPicPr>
            <a:picLocks noChangeAspect="1"/>
          </p:cNvPicPr>
          <p:nvPr/>
        </p:nvPicPr>
        <p:blipFill>
          <a:blip r:embed="rId3"/>
          <a:stretch>
            <a:fillRect/>
          </a:stretch>
        </p:blipFill>
        <p:spPr>
          <a:xfrm>
            <a:off x="6036187" y="3256278"/>
            <a:ext cx="3107813" cy="3600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矩形 15"/>
          <p:cNvSpPr>
            <a:spLocks noChangeArrowheads="1"/>
          </p:cNvSpPr>
          <p:nvPr/>
        </p:nvSpPr>
        <p:spPr bwMode="auto">
          <a:xfrm>
            <a:off x="714348" y="1214422"/>
            <a:ext cx="1858010" cy="613410"/>
          </a:xfrm>
          <a:prstGeom prst="rect">
            <a:avLst/>
          </a:prstGeom>
          <a:noFill/>
          <a:ln w="9525">
            <a:noFill/>
            <a:miter lim="800000"/>
          </a:ln>
        </p:spPr>
        <p:txBody>
          <a:bodyPr wrap="none">
            <a:spAutoFit/>
          </a:bodyPr>
          <a:lstStyle/>
          <a:p>
            <a:r>
              <a:rPr lang="en-US" altLang="zh-CN" sz="3200" dirty="0" smtClean="0">
                <a:latin typeface="微软雅黑" panose="020B0503020204020204" pitchFamily="34" charset="-122"/>
                <a:ea typeface="微软雅黑" panose="020B0503020204020204" pitchFamily="34" charset="-122"/>
              </a:rPr>
              <a:t>2.</a:t>
            </a:r>
            <a:r>
              <a:rPr lang="zh-CN" altLang="en-US" sz="3200" dirty="0" smtClean="0">
                <a:latin typeface="微软雅黑" panose="020B0503020204020204" pitchFamily="34" charset="-122"/>
                <a:ea typeface="微软雅黑" panose="020B0503020204020204" pitchFamily="34" charset="-122"/>
              </a:rPr>
              <a:t> 部务会</a:t>
            </a:r>
            <a:endParaRPr lang="zh-CN" altLang="en-US" sz="3200" dirty="0">
              <a:latin typeface="微软雅黑" panose="020B0503020204020204" pitchFamily="34" charset="-122"/>
              <a:ea typeface="微软雅黑" panose="020B0503020204020204" pitchFamily="34" charset="-122"/>
            </a:endParaRPr>
          </a:p>
        </p:txBody>
      </p:sp>
      <p:sp>
        <p:nvSpPr>
          <p:cNvPr id="4102" name="矩形 27"/>
          <p:cNvSpPr>
            <a:spLocks noChangeArrowheads="1"/>
          </p:cNvSpPr>
          <p:nvPr/>
        </p:nvSpPr>
        <p:spPr bwMode="auto">
          <a:xfrm>
            <a:off x="617192" y="1762429"/>
            <a:ext cx="7358114" cy="5029200"/>
          </a:xfrm>
          <a:prstGeom prst="rect">
            <a:avLst/>
          </a:prstGeom>
          <a:noFill/>
          <a:ln w="9525">
            <a:noFill/>
            <a:miter lim="800000"/>
          </a:ln>
        </p:spPr>
        <p:txBody>
          <a:bodyPr wrap="square">
            <a:spAutoFit/>
          </a:bodyPr>
          <a:lstStyle/>
          <a:p>
            <a:r>
              <a:rPr lang="en-US" altLang="zh-CN" sz="2800" dirty="0" smtClean="0">
                <a:latin typeface="新宋体" panose="02010609030101010101" pitchFamily="49" charset="-122"/>
                <a:ea typeface="新宋体" panose="02010609030101010101" pitchFamily="49" charset="-122"/>
              </a:rPr>
              <a:t>    </a:t>
            </a:r>
            <a:r>
              <a:rPr lang="zh-CN" altLang="en-US" sz="2800" dirty="0" smtClean="0">
                <a:latin typeface="新宋体" panose="02010609030101010101" pitchFamily="49" charset="-122"/>
                <a:ea typeface="新宋体" panose="02010609030101010101" pitchFamily="49" charset="-122"/>
              </a:rPr>
              <a:t>学部最高决策机构是党政联席会议（部务会），工会主席作为部务会成员参加每周部务会并通报工作，使得涉及学部教职工权益等重大事项在学部最高决策机构与广大教职工之间可以有畅通的双向沟通渠道。（工会委员会的津贴、工作量核算，工会积极分子奖励） </a:t>
            </a:r>
            <a:endParaRPr lang="zh-CN" altLang="en-US" sz="2800" dirty="0" smtClean="0">
              <a:latin typeface="新宋体" panose="02010609030101010101" pitchFamily="49" charset="-122"/>
              <a:ea typeface="新宋体" panose="02010609030101010101" pitchFamily="49" charset="-122"/>
            </a:endParaRPr>
          </a:p>
          <a:p>
            <a:r>
              <a:rPr lang="zh-CN" altLang="en-US" sz="2800" dirty="0" smtClean="0">
                <a:latin typeface="新宋体" panose="02010609030101010101" pitchFamily="49" charset="-122"/>
                <a:ea typeface="新宋体" panose="02010609030101010101" pitchFamily="49" charset="-122"/>
              </a:rPr>
              <a:t>   学部党政领导及行政管理机构都充分支持学部工会各项活动，特别是在活动场所和经费上给予充分保障。</a:t>
            </a:r>
            <a:endParaRPr lang="en-US" altLang="zh-CN" sz="2800" dirty="0" smtClean="0">
              <a:latin typeface="新宋体" panose="02010609030101010101" pitchFamily="49" charset="-122"/>
              <a:ea typeface="新宋体" panose="02010609030101010101" pitchFamily="49" charset="-122"/>
            </a:endParaRPr>
          </a:p>
          <a:p>
            <a:endParaRPr lang="en-US" altLang="zh-CN" sz="2800" dirty="0" smtClean="0">
              <a:latin typeface="新宋体" panose="02010609030101010101" pitchFamily="49" charset="-122"/>
              <a:ea typeface="新宋体" panose="02010609030101010101" pitchFamily="49" charset="-122"/>
            </a:endParaRPr>
          </a:p>
          <a:p>
            <a:endParaRPr lang="en-US" altLang="zh-CN" sz="2800" dirty="0" smtClean="0">
              <a:latin typeface="新宋体" panose="02010609030101010101" pitchFamily="49" charset="-122"/>
              <a:ea typeface="新宋体" panose="02010609030101010101" pitchFamily="49" charset="-122"/>
            </a:endParaRPr>
          </a:p>
          <a:p>
            <a:endParaRPr lang="zh-CN" altLang="en-US" sz="1600" dirty="0" smtClean="0">
              <a:latin typeface="新宋体" panose="02010609030101010101" pitchFamily="49" charset="-122"/>
              <a:ea typeface="新宋体" panose="02010609030101010101" pitchFamily="49" charset="-122"/>
            </a:endParaRPr>
          </a:p>
        </p:txBody>
      </p:sp>
      <p:sp>
        <p:nvSpPr>
          <p:cNvPr id="410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7" name="矩形 6"/>
          <p:cNvSpPr>
            <a:spLocks noChangeArrowheads="1"/>
          </p:cNvSpPr>
          <p:nvPr/>
        </p:nvSpPr>
        <p:spPr bwMode="auto">
          <a:xfrm>
            <a:off x="303118" y="428604"/>
            <a:ext cx="8840882" cy="523220"/>
          </a:xfrm>
          <a:prstGeom prst="rect">
            <a:avLst/>
          </a:prstGeom>
          <a:noFill/>
          <a:ln w="9525">
            <a:noFill/>
            <a:miter lim="800000"/>
          </a:ln>
        </p:spPr>
        <p:txBody>
          <a:bodyPr wrap="none">
            <a:spAutoFit/>
          </a:bodyPr>
          <a:lstStyle/>
          <a:p>
            <a:r>
              <a:rPr lang="zh-CN" altLang="en-US" sz="2800" b="1" dirty="0" smtClean="0"/>
              <a:t>一、通过二级教代会、部务会等途径维护职工合法权益</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460" name="Picture 4" descr="C:\Users\user\Desktop\图片\1.jpg"/>
          <p:cNvPicPr>
            <a:picLocks noGrp="1" noChangeAspect="1"/>
          </p:cNvPicPr>
          <p:nvPr>
            <p:ph idx="1"/>
          </p:nvPr>
        </p:nvPicPr>
        <p:blipFill>
          <a:blip r:embed="rId1"/>
          <a:stretch>
            <a:fillRect/>
          </a:stretch>
        </p:blipFill>
        <p:spPr>
          <a:xfrm>
            <a:off x="4724400" y="381000"/>
            <a:ext cx="3944938" cy="2959100"/>
          </a:xfrm>
          <a:noFill/>
          <a:ln>
            <a:noFill/>
          </a:ln>
        </p:spPr>
      </p:pic>
      <p:pic>
        <p:nvPicPr>
          <p:cNvPr id="19461" name="Picture 5" descr="C:\Users\user\Desktop\图片\4.jpg"/>
          <p:cNvPicPr>
            <a:picLocks noChangeAspect="1"/>
          </p:cNvPicPr>
          <p:nvPr/>
        </p:nvPicPr>
        <p:blipFill>
          <a:blip r:embed="rId2"/>
          <a:stretch>
            <a:fillRect/>
          </a:stretch>
        </p:blipFill>
        <p:spPr>
          <a:xfrm>
            <a:off x="5105400" y="3733800"/>
            <a:ext cx="3556000" cy="2667000"/>
          </a:xfrm>
          <a:prstGeom prst="rect">
            <a:avLst/>
          </a:prstGeom>
          <a:noFill/>
          <a:ln w="9525">
            <a:noFill/>
          </a:ln>
        </p:spPr>
      </p:pic>
      <p:sp>
        <p:nvSpPr>
          <p:cNvPr id="8" name="TextBox 7"/>
          <p:cNvSpPr txBox="1"/>
          <p:nvPr/>
        </p:nvSpPr>
        <p:spPr>
          <a:xfrm>
            <a:off x="4032250" y="1676400"/>
            <a:ext cx="615950" cy="3733800"/>
          </a:xfrm>
          <a:prstGeom prst="rect">
            <a:avLst/>
          </a:prstGeom>
        </p:spPr>
        <p:style>
          <a:lnRef idx="2">
            <a:schemeClr val="accent4"/>
          </a:lnRef>
          <a:fillRef idx="1">
            <a:schemeClr val="lt1"/>
          </a:fillRef>
          <a:effectRef idx="0">
            <a:schemeClr val="accent4"/>
          </a:effectRef>
          <a:fontRef idx="minor">
            <a:schemeClr val="dk1"/>
          </a:fontRef>
        </p:style>
        <p:txBody>
          <a:bodyPr vert="eaVert">
            <a:spAutoFit/>
          </a:bodyPr>
          <a:lstStyle/>
          <a:p>
            <a:pPr marL="0" marR="0" lvl="0" indent="0" algn="l" defTabSz="914400" rtl="0" eaLnBrk="0" fontAlgn="base" latinLnBrk="0" hangingPunct="0">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dk1"/>
                </a:solidFill>
                <a:effectLst/>
                <a:uLnTx/>
                <a:uFillTx/>
                <a:latin typeface="+mn-lt"/>
                <a:ea typeface="+mn-ea"/>
                <a:cs typeface="+mn-cs"/>
              </a:rPr>
              <a:t>教育学部教工之家一隅</a:t>
            </a:r>
            <a:endParaRPr kumimoji="0" lang="zh-CN" altLang="en-US" sz="2800" b="0" i="0" u="none" strike="noStrike" kern="1200" cap="none" spc="0" normalizeH="0" baseline="0" noProof="0" dirty="0">
              <a:ln>
                <a:noFill/>
              </a:ln>
              <a:solidFill>
                <a:schemeClr val="dk1"/>
              </a:solidFill>
              <a:effectLst/>
              <a:uLnTx/>
              <a:uFillTx/>
              <a:latin typeface="+mn-lt"/>
              <a:ea typeface="+mn-ea"/>
              <a:cs typeface="+mn-cs"/>
            </a:endParaRPr>
          </a:p>
        </p:txBody>
      </p:sp>
      <p:pic>
        <p:nvPicPr>
          <p:cNvPr id="19462" name="Picture 6" descr="C:\Users\user\Desktop\图片\2.jpg"/>
          <p:cNvPicPr>
            <a:picLocks noChangeAspect="1"/>
          </p:cNvPicPr>
          <p:nvPr/>
        </p:nvPicPr>
        <p:blipFill>
          <a:blip r:embed="rId3"/>
          <a:stretch>
            <a:fillRect/>
          </a:stretch>
        </p:blipFill>
        <p:spPr>
          <a:xfrm>
            <a:off x="152400" y="1905000"/>
            <a:ext cx="3759200" cy="2819400"/>
          </a:xfrm>
          <a:prstGeom prst="rect">
            <a:avLst/>
          </a:prstGeom>
          <a:noFill/>
          <a:ln w="9525">
            <a:noFill/>
          </a:ln>
        </p:spPr>
      </p:pic>
    </p:spTree>
    <p:custDataLst>
      <p:tags r:id="rId4"/>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withEffect">
                                  <p:stCondLst>
                                    <p:cond delay="0"/>
                                  </p:stCondLst>
                                  <p:childTnLst>
                                    <p:set>
                                      <p:cBhvr>
                                        <p:cTn id="6" dur="1" fill="hold">
                                          <p:stCondLst>
                                            <p:cond delay="0"/>
                                          </p:stCondLst>
                                        </p:cTn>
                                        <p:tgtEl>
                                          <p:spTgt spid="19461"/>
                                        </p:tgtEl>
                                        <p:attrNameLst>
                                          <p:attrName>style.visibility</p:attrName>
                                        </p:attrNameLst>
                                      </p:cBhvr>
                                      <p:to>
                                        <p:strVal val="visible"/>
                                      </p:to>
                                    </p:set>
                                    <p:animEffect transition="in" filter="plus(in)">
                                      <p:cBhvr>
                                        <p:cTn id="7" dur="2000"/>
                                        <p:tgtEl>
                                          <p:spTgt spid="19461"/>
                                        </p:tgtEl>
                                      </p:cBhvr>
                                    </p:animEffect>
                                  </p:childTnLst>
                                </p:cTn>
                              </p:par>
                              <p:par>
                                <p:cTn id="8" presetID="13" presetClass="entr" presetSubtype="16" fill="hold" nodeType="withEffect">
                                  <p:stCondLst>
                                    <p:cond delay="0"/>
                                  </p:stCondLst>
                                  <p:childTnLst>
                                    <p:set>
                                      <p:cBhvr>
                                        <p:cTn id="9" dur="1" fill="hold">
                                          <p:stCondLst>
                                            <p:cond delay="0"/>
                                          </p:stCondLst>
                                        </p:cTn>
                                        <p:tgtEl>
                                          <p:spTgt spid="19460"/>
                                        </p:tgtEl>
                                        <p:attrNameLst>
                                          <p:attrName>style.visibility</p:attrName>
                                        </p:attrNameLst>
                                      </p:cBhvr>
                                      <p:to>
                                        <p:strVal val="visible"/>
                                      </p:to>
                                    </p:set>
                                    <p:animEffect transition="in" filter="plus(in)">
                                      <p:cBhvr>
                                        <p:cTn id="10" dur="2000"/>
                                        <p:tgtEl>
                                          <p:spTgt spid="19460"/>
                                        </p:tgtEl>
                                      </p:cBhvr>
                                    </p:animEffect>
                                  </p:childTnLst>
                                </p:cTn>
                              </p:par>
                              <p:par>
                                <p:cTn id="11" presetID="13" presetClass="entr" presetSubtype="16" fill="hold" nodeType="withEffect">
                                  <p:stCondLst>
                                    <p:cond delay="0"/>
                                  </p:stCondLst>
                                  <p:childTnLst>
                                    <p:set>
                                      <p:cBhvr>
                                        <p:cTn id="12" dur="1" fill="hold">
                                          <p:stCondLst>
                                            <p:cond delay="0"/>
                                          </p:stCondLst>
                                        </p:cTn>
                                        <p:tgtEl>
                                          <p:spTgt spid="19462"/>
                                        </p:tgtEl>
                                        <p:attrNameLst>
                                          <p:attrName>style.visibility</p:attrName>
                                        </p:attrNameLst>
                                      </p:cBhvr>
                                      <p:to>
                                        <p:strVal val="visible"/>
                                      </p:to>
                                    </p:set>
                                    <p:animEffect transition="in" filter="plus(in)">
                                      <p:cBhvr>
                                        <p:cTn id="13" dur="2000"/>
                                        <p:tgtEl>
                                          <p:spTgt spid="19462"/>
                                        </p:tgtEl>
                                      </p:cBhvr>
                                    </p:animEffect>
                                  </p:childTnLst>
                                </p:cTn>
                              </p:par>
                              <p:par>
                                <p:cTn id="14" presetID="13"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plus(in)">
                                      <p:cBhvr>
                                        <p:cTn id="1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矩形 15"/>
          <p:cNvSpPr>
            <a:spLocks noChangeArrowheads="1"/>
          </p:cNvSpPr>
          <p:nvPr/>
        </p:nvSpPr>
        <p:spPr bwMode="auto">
          <a:xfrm>
            <a:off x="410845" y="2764155"/>
            <a:ext cx="8154035" cy="1704340"/>
          </a:xfrm>
          <a:prstGeom prst="rect">
            <a:avLst/>
          </a:prstGeom>
          <a:noFill/>
          <a:ln w="9525">
            <a:noFill/>
            <a:miter lim="800000"/>
          </a:ln>
        </p:spPr>
        <p:txBody>
          <a:bodyPr wrap="square">
            <a:spAutoFit/>
          </a:bodyPr>
          <a:lstStyle/>
          <a:p>
            <a:r>
              <a:rPr lang="en-US" altLang="zh-CN" sz="2600" dirty="0" smtClean="0">
                <a:latin typeface="微软雅黑" panose="020B0503020204020204" pitchFamily="34" charset="-122"/>
                <a:ea typeface="微软雅黑" panose="020B0503020204020204" pitchFamily="34" charset="-122"/>
              </a:rPr>
              <a:t>2.</a:t>
            </a:r>
            <a:r>
              <a:rPr lang="zh-CN" altLang="en-US" sz="2600" dirty="0" smtClean="0">
                <a:latin typeface="微软雅黑" panose="020B0503020204020204" pitchFamily="34" charset="-122"/>
                <a:ea typeface="微软雅黑" panose="020B0503020204020204" pitchFamily="34" charset="-122"/>
              </a:rPr>
              <a:t> </a:t>
            </a:r>
            <a:r>
              <a:rPr lang="zh-CN" altLang="en-US" sz="2600" b="1" dirty="0" smtClean="0"/>
              <a:t>各类活动</a:t>
            </a:r>
            <a:endParaRPr lang="zh-CN" altLang="en-US" sz="2600" b="1" dirty="0" smtClean="0"/>
          </a:p>
          <a:p>
            <a:r>
              <a:rPr lang="zh-CN" altLang="en-US" sz="2600" dirty="0" smtClean="0"/>
              <a:t>       组织第十五届青年教师教学基本功大赛教育学部预赛暨经验分享会，鼓励青年教师积极参与，并在学校决赛中获得佳绩。</a:t>
            </a:r>
            <a:endParaRPr lang="zh-CN" altLang="en-US" sz="2600" dirty="0">
              <a:latin typeface="微软雅黑" panose="020B0503020204020204" pitchFamily="34" charset="-122"/>
              <a:ea typeface="微软雅黑" panose="020B0503020204020204" pitchFamily="34" charset="-122"/>
            </a:endParaRPr>
          </a:p>
        </p:txBody>
      </p:sp>
      <p:sp>
        <p:nvSpPr>
          <p:cNvPr id="4103"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4"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5"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6"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4107" name="矩形 6"/>
          <p:cNvSpPr>
            <a:spLocks noChangeArrowheads="1"/>
          </p:cNvSpPr>
          <p:nvPr/>
        </p:nvSpPr>
        <p:spPr bwMode="auto">
          <a:xfrm>
            <a:off x="357158" y="428604"/>
            <a:ext cx="8480207" cy="523220"/>
          </a:xfrm>
          <a:prstGeom prst="rect">
            <a:avLst/>
          </a:prstGeom>
          <a:noFill/>
          <a:ln w="9525">
            <a:noFill/>
            <a:miter lim="800000"/>
          </a:ln>
        </p:spPr>
        <p:txBody>
          <a:bodyPr wrap="none">
            <a:spAutoFit/>
          </a:bodyPr>
          <a:lstStyle/>
          <a:p>
            <a:r>
              <a:rPr lang="zh-CN" altLang="en-US" sz="2800" b="1" dirty="0" smtClean="0"/>
              <a:t>二、通过各类活动、政策保障助力青年教师专业发展</a:t>
            </a:r>
            <a:endParaRPr lang="zh-CN" altLang="en-US" sz="2800" dirty="0"/>
          </a:p>
        </p:txBody>
      </p:sp>
      <p:sp>
        <p:nvSpPr>
          <p:cNvPr id="15" name="矩形 21"/>
          <p:cNvSpPr>
            <a:spLocks noChangeArrowheads="1"/>
          </p:cNvSpPr>
          <p:nvPr/>
        </p:nvSpPr>
        <p:spPr bwMode="auto">
          <a:xfrm>
            <a:off x="356235" y="1014730"/>
            <a:ext cx="8359140" cy="1676400"/>
          </a:xfrm>
          <a:prstGeom prst="rect">
            <a:avLst/>
          </a:prstGeom>
          <a:noFill/>
          <a:ln w="9525">
            <a:noFill/>
            <a:miter lim="800000"/>
          </a:ln>
        </p:spPr>
        <p:txBody>
          <a:bodyPr wrap="square">
            <a:spAutoFit/>
          </a:bodyPr>
          <a:lstStyle/>
          <a:p>
            <a:r>
              <a:rPr lang="en-US" altLang="zh-CN" sz="2600" b="1" dirty="0" smtClean="0"/>
              <a:t>1.</a:t>
            </a:r>
            <a:r>
              <a:rPr lang="zh-CN" altLang="en-US" sz="2600" b="1" dirty="0" smtClean="0"/>
              <a:t>政策保障</a:t>
            </a:r>
            <a:endParaRPr lang="en-US" altLang="zh-CN" sz="2600" b="1" dirty="0" smtClean="0"/>
          </a:p>
          <a:p>
            <a:r>
              <a:rPr lang="en-US" altLang="zh-CN" sz="2600" b="1" dirty="0" smtClean="0"/>
              <a:t>       </a:t>
            </a:r>
            <a:r>
              <a:rPr lang="zh-CN" altLang="en-US" sz="2600" dirty="0" smtClean="0"/>
              <a:t>教育学部工会推进学部建立关心帮助青年教师发展制度，如： </a:t>
            </a:r>
            <a:r>
              <a:rPr lang="en-US" altLang="zh-CN" sz="2600" dirty="0" smtClean="0"/>
              <a:t>《</a:t>
            </a:r>
            <a:r>
              <a:rPr lang="zh-CN" altLang="en-US" sz="2600" dirty="0" smtClean="0"/>
              <a:t>教育学部青年教师助长计划实施办法</a:t>
            </a:r>
            <a:r>
              <a:rPr lang="en-US" altLang="zh-CN" sz="2600" dirty="0" smtClean="0"/>
              <a:t>》</a:t>
            </a:r>
            <a:r>
              <a:rPr lang="zh-CN" altLang="en-US" sz="2600" dirty="0" smtClean="0"/>
              <a:t>、</a:t>
            </a:r>
            <a:r>
              <a:rPr lang="en-US" altLang="zh-CN" sz="2600" dirty="0" smtClean="0"/>
              <a:t>《</a:t>
            </a:r>
            <a:r>
              <a:rPr lang="zh-CN" altLang="en-US" sz="2600" dirty="0" smtClean="0"/>
              <a:t>教育学部青年教师挂职锻炼暂行办法</a:t>
            </a:r>
            <a:r>
              <a:rPr lang="en-US" altLang="zh-CN" sz="2600" dirty="0" smtClean="0"/>
              <a:t>》</a:t>
            </a:r>
            <a:r>
              <a:rPr lang="zh-CN" altLang="en-US" sz="2600" dirty="0" smtClean="0"/>
              <a:t>。</a:t>
            </a:r>
            <a:endParaRPr lang="zh-CN" altLang="en-US" dirty="0">
              <a:latin typeface="微软雅黑" panose="020B0503020204020204" pitchFamily="34" charset="-122"/>
              <a:ea typeface="微软雅黑" panose="020B0503020204020204" pitchFamily="34" charset="-122"/>
            </a:endParaRPr>
          </a:p>
        </p:txBody>
      </p:sp>
      <p:pic>
        <p:nvPicPr>
          <p:cNvPr id="13" name="图片 12" descr="IMG_256"/>
          <p:cNvPicPr/>
          <p:nvPr/>
        </p:nvPicPr>
        <p:blipFill>
          <a:blip r:embed="rId1"/>
          <a:stretch>
            <a:fillRect/>
          </a:stretch>
        </p:blipFill>
        <p:spPr>
          <a:xfrm>
            <a:off x="6167120" y="4012565"/>
            <a:ext cx="2397760" cy="2742565"/>
          </a:xfrm>
          <a:prstGeom prst="rect">
            <a:avLst/>
          </a:prstGeom>
          <a:noFill/>
          <a:ln w="9525">
            <a:noFill/>
          </a:ln>
        </p:spPr>
      </p:pic>
      <p:pic>
        <p:nvPicPr>
          <p:cNvPr id="14" name="图片 13" descr="青教赛.jpg"/>
          <p:cNvPicPr>
            <a:picLocks noChangeAspect="1"/>
          </p:cNvPicPr>
          <p:nvPr/>
        </p:nvPicPr>
        <p:blipFill>
          <a:blip r:embed="rId2"/>
          <a:stretch>
            <a:fillRect/>
          </a:stretch>
        </p:blipFill>
        <p:spPr>
          <a:xfrm>
            <a:off x="3602990" y="4251960"/>
            <a:ext cx="2563495" cy="250380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Box 5" hidden="1"/>
          <p:cNvSpPr txBox="1">
            <a:spLocks noChangeArrowheads="1"/>
          </p:cNvSpPr>
          <p:nvPr/>
        </p:nvSpPr>
        <p:spPr bwMode="auto">
          <a:xfrm>
            <a:off x="1939925" y="1954213"/>
            <a:ext cx="1943100" cy="369887"/>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6149" name="矩形 6" hidden="1"/>
          <p:cNvSpPr>
            <a:spLocks noChangeArrowheads="1"/>
          </p:cNvSpPr>
          <p:nvPr/>
        </p:nvSpPr>
        <p:spPr bwMode="auto">
          <a:xfrm>
            <a:off x="1939925" y="3025775"/>
            <a:ext cx="1471613" cy="646113"/>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6150" name="矩形 7" hidden="1"/>
          <p:cNvSpPr>
            <a:spLocks noChangeArrowheads="1"/>
          </p:cNvSpPr>
          <p:nvPr/>
        </p:nvSpPr>
        <p:spPr bwMode="auto">
          <a:xfrm>
            <a:off x="2011363" y="4240213"/>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6151" name="矩形 8" hidden="1"/>
          <p:cNvSpPr>
            <a:spLocks noChangeArrowheads="1"/>
          </p:cNvSpPr>
          <p:nvPr/>
        </p:nvSpPr>
        <p:spPr bwMode="auto">
          <a:xfrm>
            <a:off x="2011363" y="5526088"/>
            <a:ext cx="1471612" cy="646112"/>
          </a:xfrm>
          <a:prstGeom prst="rect">
            <a:avLst/>
          </a:prstGeom>
          <a:noFill/>
          <a:ln w="9525">
            <a:noFill/>
            <a:miter lim="800000"/>
          </a:ln>
        </p:spPr>
        <p:txBody>
          <a:bodyPr>
            <a:spAutoFit/>
          </a:bodyPr>
          <a:lstStyle/>
          <a:p>
            <a:r>
              <a:rPr lang="zh-CN" altLang="en-US">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graphicFrame>
        <p:nvGraphicFramePr>
          <p:cNvPr id="14" name="内容占位符 3"/>
          <p:cNvGraphicFramePr/>
          <p:nvPr/>
        </p:nvGraphicFramePr>
        <p:xfrm>
          <a:off x="357158" y="1785924"/>
          <a:ext cx="8401079" cy="4571880"/>
        </p:xfrm>
        <a:graphic>
          <a:graphicData uri="http://schemas.openxmlformats.org/drawingml/2006/table">
            <a:tbl>
              <a:tblPr firstRow="1" bandRow="1">
                <a:tableStyleId>{69CF1AB2-1976-4502-BF36-3FF5EA218861}</a:tableStyleId>
              </a:tblPr>
              <a:tblGrid>
                <a:gridCol w="840108"/>
                <a:gridCol w="1221975"/>
                <a:gridCol w="1221975"/>
                <a:gridCol w="5117021"/>
              </a:tblGrid>
              <a:tr h="509709">
                <a:tc>
                  <a:txBody>
                    <a:bodyPr/>
                    <a:lstStyle/>
                    <a:p>
                      <a:pPr marL="0" algn="ctr" rtl="0" eaLnBrk="1" latinLnBrk="0" hangingPunct="1">
                        <a:spcAft>
                          <a:spcPts val="0"/>
                        </a:spcAft>
                      </a:pPr>
                      <a:r>
                        <a:rPr kumimoji="0" lang="zh-CN" sz="2000" kern="0" dirty="0"/>
                        <a:t>年度</a:t>
                      </a:r>
                      <a:endParaRPr kumimoji="0" lang="zh-CN" sz="2000" kern="0" dirty="0">
                        <a:solidFill>
                          <a:schemeClr val="dk1"/>
                        </a:solidFill>
                        <a:latin typeface="+mn-lt"/>
                        <a:ea typeface="+mn-ea"/>
                        <a:cs typeface="+mn-cs"/>
                      </a:endParaRPr>
                    </a:p>
                  </a:txBody>
                  <a:tcPr marL="68580" marR="68580" marT="0" marB="0" anchor="ctr"/>
                </a:tc>
                <a:tc>
                  <a:txBody>
                    <a:bodyPr/>
                    <a:lstStyle/>
                    <a:p>
                      <a:pPr marL="0" algn="ctr" rtl="0" eaLnBrk="1" latinLnBrk="0" hangingPunct="1">
                        <a:spcAft>
                          <a:spcPts val="0"/>
                        </a:spcAft>
                      </a:pPr>
                      <a:r>
                        <a:rPr kumimoji="0" lang="zh-CN" sz="2000" kern="0" dirty="0"/>
                        <a:t>比赛</a:t>
                      </a:r>
                      <a:endParaRPr kumimoji="0" lang="zh-CN" sz="2000" kern="0" dirty="0">
                        <a:solidFill>
                          <a:schemeClr val="dk1"/>
                        </a:solidFill>
                        <a:latin typeface="+mn-lt"/>
                        <a:ea typeface="+mn-ea"/>
                        <a:cs typeface="+mn-cs"/>
                      </a:endParaRPr>
                    </a:p>
                  </a:txBody>
                  <a:tcPr marL="68580" marR="68580" marT="0" marB="0" anchor="ctr"/>
                </a:tc>
                <a:tc>
                  <a:txBody>
                    <a:bodyPr/>
                    <a:lstStyle/>
                    <a:p>
                      <a:pPr marL="0" algn="ctr" rtl="0" eaLnBrk="1" latinLnBrk="0" hangingPunct="1">
                        <a:spcAft>
                          <a:spcPts val="0"/>
                        </a:spcAft>
                      </a:pPr>
                      <a:r>
                        <a:rPr kumimoji="0" lang="zh-CN" sz="2000" kern="0" dirty="0"/>
                        <a:t>获奖教师</a:t>
                      </a:r>
                      <a:endParaRPr kumimoji="0" lang="zh-CN" sz="2000" kern="0" dirty="0">
                        <a:solidFill>
                          <a:schemeClr val="dk1"/>
                        </a:solidFill>
                        <a:latin typeface="+mn-lt"/>
                        <a:ea typeface="+mn-ea"/>
                        <a:cs typeface="+mn-cs"/>
                      </a:endParaRPr>
                    </a:p>
                  </a:txBody>
                  <a:tcPr marL="68580" marR="68580" marT="0" marB="0" anchor="ctr"/>
                </a:tc>
                <a:tc>
                  <a:txBody>
                    <a:bodyPr/>
                    <a:lstStyle/>
                    <a:p>
                      <a:pPr marL="0" algn="ctr" rtl="0" eaLnBrk="1" latinLnBrk="0" hangingPunct="1">
                        <a:spcAft>
                          <a:spcPts val="0"/>
                        </a:spcAft>
                      </a:pPr>
                      <a:r>
                        <a:rPr kumimoji="0" lang="zh-CN" sz="2000" kern="0" dirty="0"/>
                        <a:t>所获奖项</a:t>
                      </a:r>
                      <a:endParaRPr kumimoji="0" lang="zh-CN" sz="2000" kern="0" dirty="0">
                        <a:solidFill>
                          <a:schemeClr val="dk1"/>
                        </a:solidFill>
                        <a:latin typeface="+mn-lt"/>
                        <a:ea typeface="+mn-ea"/>
                        <a:cs typeface="+mn-cs"/>
                      </a:endParaRPr>
                    </a:p>
                  </a:txBody>
                  <a:tcPr marL="68580" marR="68580" marT="0" marB="0" anchor="ctr"/>
                </a:tc>
              </a:tr>
              <a:tr h="522749">
                <a:tc rowSpan="7">
                  <a:txBody>
                    <a:bodyPr/>
                    <a:lstStyle/>
                    <a:p>
                      <a:pPr marL="0" algn="ctr" rtl="0" eaLnBrk="1" latinLnBrk="0" hangingPunct="1">
                        <a:spcAft>
                          <a:spcPts val="0"/>
                        </a:spcAft>
                      </a:pPr>
                      <a:r>
                        <a:rPr kumimoji="0" lang="en-US" sz="2000" kern="0" dirty="0" smtClean="0"/>
                        <a:t>2016</a:t>
                      </a:r>
                      <a:endParaRPr kumimoji="0" lang="zh-CN" sz="2000" kern="0" dirty="0">
                        <a:solidFill>
                          <a:schemeClr val="dk1"/>
                        </a:solidFill>
                        <a:latin typeface="+mn-lt"/>
                        <a:ea typeface="+mn-ea"/>
                        <a:cs typeface="+mn-cs"/>
                      </a:endParaRPr>
                    </a:p>
                  </a:txBody>
                  <a:tcPr marL="68580" marR="68580" marT="0" marB="0" anchor="ctr"/>
                </a:tc>
                <a:tc rowSpan="7">
                  <a:txBody>
                    <a:bodyPr/>
                    <a:lstStyle/>
                    <a:p>
                      <a:pPr marL="0" algn="ctr" rtl="0" eaLnBrk="1" latinLnBrk="0" hangingPunct="1">
                        <a:spcAft>
                          <a:spcPts val="0"/>
                        </a:spcAft>
                      </a:pPr>
                      <a:r>
                        <a:rPr kumimoji="0" lang="zh-CN" sz="2000" kern="0" dirty="0" smtClean="0"/>
                        <a:t>第十</a:t>
                      </a:r>
                      <a:r>
                        <a:rPr kumimoji="0" lang="zh-CN" altLang="en-US" sz="2000" kern="0" dirty="0" smtClean="0"/>
                        <a:t>五</a:t>
                      </a:r>
                      <a:r>
                        <a:rPr kumimoji="0" lang="zh-CN" sz="2000" kern="0" dirty="0" smtClean="0"/>
                        <a:t>届</a:t>
                      </a:r>
                      <a:r>
                        <a:rPr kumimoji="0" lang="zh-CN" sz="2000" kern="0" dirty="0"/>
                        <a:t>青年教师教学基本功比赛</a:t>
                      </a:r>
                      <a:endParaRPr kumimoji="0" lang="zh-CN" sz="2000" kern="0" dirty="0">
                        <a:solidFill>
                          <a:schemeClr val="dk1"/>
                        </a:solidFill>
                        <a:latin typeface="+mn-lt"/>
                        <a:ea typeface="+mn-ea"/>
                        <a:cs typeface="+mn-cs"/>
                      </a:endParaRPr>
                    </a:p>
                  </a:txBody>
                  <a:tcPr marL="68580" marR="68580" marT="0" marB="0" anchor="ctr"/>
                </a:tc>
                <a:tc>
                  <a:txBody>
                    <a:bodyPr/>
                    <a:lstStyle/>
                    <a:p>
                      <a:pPr marL="0" algn="ctr" rtl="0" eaLnBrk="1" latinLnBrk="0" hangingPunct="1">
                        <a:spcAft>
                          <a:spcPts val="0"/>
                        </a:spcAft>
                      </a:pPr>
                      <a:r>
                        <a:rPr kumimoji="0" lang="zh-CN" altLang="en-US" sz="2000" kern="0" dirty="0" smtClean="0">
                          <a:solidFill>
                            <a:schemeClr val="dk1"/>
                          </a:solidFill>
                          <a:latin typeface="+mn-lt"/>
                          <a:ea typeface="+mn-ea"/>
                          <a:cs typeface="+mn-cs"/>
                        </a:rPr>
                        <a:t>程黎</a:t>
                      </a:r>
                      <a:endParaRPr kumimoji="0" lang="zh-CN" sz="2000" kern="0" dirty="0">
                        <a:solidFill>
                          <a:schemeClr val="dk1"/>
                        </a:solidFill>
                        <a:latin typeface="+mn-lt"/>
                        <a:ea typeface="+mn-ea"/>
                        <a:cs typeface="+mn-cs"/>
                      </a:endParaRPr>
                    </a:p>
                  </a:txBody>
                  <a:tcPr marL="68580" marR="68580" marT="0" marB="0" anchor="ctr"/>
                </a:tc>
                <a:tc>
                  <a:txBody>
                    <a:bodyPr/>
                    <a:lstStyle/>
                    <a:p>
                      <a:pPr marL="0" algn="ctr" rtl="0" eaLnBrk="1" latinLnBrk="0" hangingPunct="1">
                        <a:spcAft>
                          <a:spcPts val="0"/>
                        </a:spcAft>
                      </a:pPr>
                      <a:r>
                        <a:rPr kumimoji="0" lang="zh-CN" sz="2000" kern="0" dirty="0"/>
                        <a:t>本科生教学文科</a:t>
                      </a:r>
                      <a:r>
                        <a:rPr kumimoji="0" lang="zh-CN" sz="2000" kern="0" dirty="0" smtClean="0"/>
                        <a:t>组</a:t>
                      </a:r>
                      <a:r>
                        <a:rPr kumimoji="0" lang="zh-CN" altLang="en-US" sz="2000" kern="0" dirty="0" smtClean="0"/>
                        <a:t>一</a:t>
                      </a:r>
                      <a:r>
                        <a:rPr kumimoji="0" lang="zh-CN" sz="2000" kern="0" dirty="0" smtClean="0"/>
                        <a:t>等奖、最</a:t>
                      </a:r>
                      <a:r>
                        <a:rPr kumimoji="0" lang="zh-CN" sz="2000" kern="0" dirty="0"/>
                        <a:t>受学生欢迎奖</a:t>
                      </a:r>
                      <a:endParaRPr kumimoji="0" lang="zh-CN" sz="2000" kern="0" dirty="0">
                        <a:solidFill>
                          <a:schemeClr val="dk1"/>
                        </a:solidFill>
                        <a:latin typeface="+mn-lt"/>
                        <a:ea typeface="+mn-ea"/>
                        <a:cs typeface="+mn-cs"/>
                      </a:endParaRPr>
                    </a:p>
                  </a:txBody>
                  <a:tcPr marL="68580" marR="68580" marT="0" marB="0" anchor="ctr"/>
                </a:tc>
              </a:tr>
              <a:tr h="1000391">
                <a:tc vMerge="1">
                  <a:tcPr/>
                </a:tc>
                <a:tc vMerge="1">
                  <a:tcPr/>
                </a:tc>
                <a:tc>
                  <a:txBody>
                    <a:bodyPr/>
                    <a:lstStyle/>
                    <a:p>
                      <a:pPr marL="0" algn="ctr" rtl="0" eaLnBrk="1" latinLnBrk="0" hangingPunct="1">
                        <a:spcAft>
                          <a:spcPts val="0"/>
                        </a:spcAft>
                      </a:pPr>
                      <a:r>
                        <a:rPr kumimoji="0" lang="zh-CN" altLang="en-US" sz="2000" kern="0" dirty="0" smtClean="0">
                          <a:solidFill>
                            <a:schemeClr val="dk1"/>
                          </a:solidFill>
                          <a:latin typeface="+mn-lt"/>
                          <a:ea typeface="+mn-ea"/>
                          <a:cs typeface="+mn-cs"/>
                        </a:rPr>
                        <a:t>马丁</a:t>
                      </a:r>
                      <a:endParaRPr kumimoji="0" lang="zh-CN" sz="2000" kern="0" dirty="0">
                        <a:solidFill>
                          <a:schemeClr val="dk1"/>
                        </a:solidFill>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kumimoji="0" lang="zh-CN" altLang="en-US" sz="2000" kern="0" dirty="0" smtClean="0"/>
                        <a:t>研究生</a:t>
                      </a:r>
                      <a:r>
                        <a:rPr kumimoji="0" lang="zh-CN" sz="2000" kern="0" dirty="0" smtClean="0"/>
                        <a:t>教学</a:t>
                      </a:r>
                      <a:r>
                        <a:rPr kumimoji="0" lang="zh-CN" altLang="en-US" sz="2000" kern="0" dirty="0" smtClean="0"/>
                        <a:t>文科</a:t>
                      </a:r>
                      <a:r>
                        <a:rPr kumimoji="0" lang="zh-CN" sz="2000" kern="0" dirty="0" smtClean="0"/>
                        <a:t>组</a:t>
                      </a:r>
                      <a:r>
                        <a:rPr kumimoji="0" lang="zh-CN" altLang="en-US" sz="2000" kern="0" dirty="0" smtClean="0"/>
                        <a:t>一</a:t>
                      </a:r>
                      <a:r>
                        <a:rPr kumimoji="0" lang="zh-CN" sz="2000" kern="0" dirty="0" smtClean="0"/>
                        <a:t>等奖</a:t>
                      </a:r>
                      <a:r>
                        <a:rPr kumimoji="0" lang="zh-CN" altLang="en-US" sz="2000" kern="0" dirty="0" smtClean="0"/>
                        <a:t>、最佳语言奖、最受学生欢迎奖</a:t>
                      </a:r>
                      <a:endParaRPr kumimoji="0" lang="zh-CN" altLang="en-US" sz="2000" kern="0" dirty="0" smtClean="0">
                        <a:solidFill>
                          <a:schemeClr val="dk1"/>
                        </a:solidFill>
                        <a:latin typeface="+mn-lt"/>
                        <a:ea typeface="+mn-ea"/>
                        <a:cs typeface="+mn-cs"/>
                      </a:endParaRPr>
                    </a:p>
                  </a:txBody>
                  <a:tcPr marL="68580" marR="68580" marT="0" marB="0" anchor="ctr"/>
                </a:tc>
              </a:tr>
              <a:tr h="509709">
                <a:tc vMerge="1">
                  <a:tcPr/>
                </a:tc>
                <a:tc vMerge="1">
                  <a:tcPr/>
                </a:tc>
                <a:tc>
                  <a:txBody>
                    <a:bodyPr/>
                    <a:lstStyle/>
                    <a:p>
                      <a:pPr marL="0" algn="ctr" rtl="0" eaLnBrk="1" latinLnBrk="0" hangingPunct="1">
                        <a:spcAft>
                          <a:spcPts val="0"/>
                        </a:spcAft>
                      </a:pPr>
                      <a:r>
                        <a:rPr kumimoji="0" lang="zh-CN" altLang="en-US" sz="2000" kern="0" dirty="0" smtClean="0">
                          <a:solidFill>
                            <a:schemeClr val="dk1"/>
                          </a:solidFill>
                          <a:latin typeface="+mn-lt"/>
                          <a:ea typeface="+mn-ea"/>
                          <a:cs typeface="+mn-cs"/>
                        </a:rPr>
                        <a:t>李晓巍</a:t>
                      </a:r>
                      <a:endParaRPr kumimoji="0" lang="zh-CN" sz="2000" kern="0" dirty="0">
                        <a:solidFill>
                          <a:schemeClr val="dk1"/>
                        </a:solidFill>
                        <a:latin typeface="+mn-lt"/>
                        <a:ea typeface="+mn-ea"/>
                        <a:cs typeface="+mn-cs"/>
                      </a:endParaRPr>
                    </a:p>
                  </a:txBody>
                  <a:tcPr marL="68580" marR="68580" marT="0" marB="0" anchor="ctr"/>
                </a:tc>
                <a:tc>
                  <a:txBody>
                    <a:bodyPr/>
                    <a:lstStyle/>
                    <a:p>
                      <a:pPr marL="0" algn="ctr" rtl="0" eaLnBrk="1" latinLnBrk="0" hangingPunct="1">
                        <a:spcAft>
                          <a:spcPts val="0"/>
                        </a:spcAft>
                      </a:pPr>
                      <a:r>
                        <a:rPr kumimoji="0" lang="zh-CN" altLang="en-US" sz="2000" kern="0" dirty="0" smtClean="0"/>
                        <a:t>本科生</a:t>
                      </a:r>
                      <a:r>
                        <a:rPr kumimoji="0" lang="zh-CN" sz="2000" kern="0" dirty="0" smtClean="0"/>
                        <a:t>教学</a:t>
                      </a:r>
                      <a:r>
                        <a:rPr kumimoji="0" lang="zh-CN" sz="2000" kern="0" dirty="0"/>
                        <a:t>文科组</a:t>
                      </a:r>
                      <a:r>
                        <a:rPr kumimoji="0" lang="zh-CN" sz="2000" kern="0" dirty="0" smtClean="0"/>
                        <a:t>二等奖</a:t>
                      </a:r>
                      <a:endParaRPr kumimoji="0" lang="zh-CN" sz="2000" kern="0" dirty="0">
                        <a:solidFill>
                          <a:schemeClr val="dk1"/>
                        </a:solidFill>
                        <a:latin typeface="+mn-lt"/>
                        <a:ea typeface="+mn-ea"/>
                        <a:cs typeface="+mn-cs"/>
                      </a:endParaRPr>
                    </a:p>
                  </a:txBody>
                  <a:tcPr marL="68580" marR="68580" marT="0" marB="0" anchor="ctr"/>
                </a:tc>
              </a:tr>
              <a:tr h="509709">
                <a:tc vMerge="1">
                  <a:tcPr/>
                </a:tc>
                <a:tc vMerge="1">
                  <a:tcPr/>
                </a:tc>
                <a:tc>
                  <a:txBody>
                    <a:bodyPr/>
                    <a:lstStyle/>
                    <a:p>
                      <a:pPr marL="0" algn="ctr" rtl="0" eaLnBrk="1" latinLnBrk="0" hangingPunct="1">
                        <a:spcAft>
                          <a:spcPts val="0"/>
                        </a:spcAft>
                      </a:pPr>
                      <a:r>
                        <a:rPr kumimoji="0" lang="zh-CN" altLang="en-US" sz="2000" kern="0" dirty="0" smtClean="0">
                          <a:solidFill>
                            <a:schemeClr val="dk1"/>
                          </a:solidFill>
                          <a:latin typeface="+mn-lt"/>
                          <a:ea typeface="+mn-ea"/>
                          <a:cs typeface="+mn-cs"/>
                        </a:rPr>
                        <a:t>刘强</a:t>
                      </a:r>
                      <a:endParaRPr kumimoji="0" lang="zh-CN" sz="2000" kern="0" dirty="0">
                        <a:solidFill>
                          <a:schemeClr val="dk1"/>
                        </a:solidFill>
                        <a:latin typeface="+mn-lt"/>
                        <a:ea typeface="+mn-ea"/>
                        <a:cs typeface="+mn-cs"/>
                      </a:endParaRPr>
                    </a:p>
                  </a:txBody>
                  <a:tcPr marL="68580" marR="68580" marT="0" marB="0" anchor="ctr"/>
                </a:tc>
                <a:tc>
                  <a:txBody>
                    <a:bodyPr/>
                    <a:lstStyle/>
                    <a:p>
                      <a:pPr marL="0" algn="ctr" rtl="0" eaLnBrk="1" latinLnBrk="0" hangingPunct="1">
                        <a:spcAft>
                          <a:spcPts val="0"/>
                        </a:spcAft>
                      </a:pPr>
                      <a:r>
                        <a:rPr kumimoji="0" lang="zh-CN" altLang="en-US" sz="2000" kern="0" dirty="0" smtClean="0"/>
                        <a:t>研究生</a:t>
                      </a:r>
                      <a:r>
                        <a:rPr kumimoji="0" lang="zh-CN" sz="2000" kern="0" dirty="0" smtClean="0"/>
                        <a:t>教学</a:t>
                      </a:r>
                      <a:r>
                        <a:rPr kumimoji="0" lang="zh-CN" sz="2000" kern="0" dirty="0"/>
                        <a:t>文科</a:t>
                      </a:r>
                      <a:r>
                        <a:rPr kumimoji="0" lang="zh-CN" sz="2000" kern="0" dirty="0" smtClean="0"/>
                        <a:t>组</a:t>
                      </a:r>
                      <a:r>
                        <a:rPr kumimoji="0" lang="zh-CN" altLang="en-US" sz="2000" kern="0" dirty="0" smtClean="0"/>
                        <a:t>二</a:t>
                      </a:r>
                      <a:r>
                        <a:rPr kumimoji="0" lang="zh-CN" sz="2000" kern="0" dirty="0" smtClean="0"/>
                        <a:t>等奖</a:t>
                      </a:r>
                      <a:endParaRPr kumimoji="0" lang="zh-CN" sz="2000" kern="0" dirty="0">
                        <a:solidFill>
                          <a:schemeClr val="dk1"/>
                        </a:solidFill>
                        <a:latin typeface="+mn-lt"/>
                        <a:ea typeface="+mn-ea"/>
                        <a:cs typeface="+mn-cs"/>
                      </a:endParaRPr>
                    </a:p>
                  </a:txBody>
                  <a:tcPr marL="68580" marR="68580" marT="0" marB="0" anchor="ctr"/>
                </a:tc>
              </a:tr>
              <a:tr h="509709">
                <a:tc vMerge="1">
                  <a:tcPr/>
                </a:tc>
                <a:tc vMerge="1">
                  <a:tcPr/>
                </a:tc>
                <a:tc>
                  <a:txBody>
                    <a:bodyPr/>
                    <a:lstStyle/>
                    <a:p>
                      <a:pPr marL="0" algn="ctr" rtl="0" eaLnBrk="1" latinLnBrk="0" hangingPunct="1">
                        <a:spcAft>
                          <a:spcPts val="0"/>
                        </a:spcAft>
                      </a:pPr>
                      <a:r>
                        <a:rPr kumimoji="0" lang="zh-CN" altLang="en-US" sz="2000" kern="0" dirty="0" smtClean="0">
                          <a:solidFill>
                            <a:schemeClr val="dk1"/>
                          </a:solidFill>
                          <a:latin typeface="+mn-lt"/>
                          <a:ea typeface="+mn-ea"/>
                          <a:cs typeface="+mn-cs"/>
                        </a:rPr>
                        <a:t>郑兰琴</a:t>
                      </a:r>
                      <a:endParaRPr kumimoji="0" lang="zh-CN" sz="2000" kern="0" dirty="0">
                        <a:solidFill>
                          <a:schemeClr val="dk1"/>
                        </a:solidFill>
                        <a:latin typeface="+mn-lt"/>
                        <a:ea typeface="+mn-ea"/>
                        <a:cs typeface="+mn-cs"/>
                      </a:endParaRPr>
                    </a:p>
                  </a:txBody>
                  <a:tcPr marL="68580" marR="68580" marT="0" marB="0" anchor="ctr"/>
                </a:tc>
                <a:tc>
                  <a:txBody>
                    <a:bodyPr/>
                    <a:lstStyle/>
                    <a:p>
                      <a:pPr marL="0" algn="ctr" rtl="0" eaLnBrk="1" latinLnBrk="0" hangingPunct="1">
                        <a:spcAft>
                          <a:spcPts val="0"/>
                        </a:spcAft>
                      </a:pPr>
                      <a:r>
                        <a:rPr kumimoji="0" lang="zh-CN" sz="2000" kern="0" dirty="0"/>
                        <a:t>本科生教学文科组</a:t>
                      </a:r>
                      <a:r>
                        <a:rPr kumimoji="0" lang="zh-CN" sz="2000" kern="0" dirty="0" smtClean="0"/>
                        <a:t>三等奖</a:t>
                      </a:r>
                      <a:endParaRPr kumimoji="0" lang="zh-CN" sz="2000" kern="0" dirty="0">
                        <a:solidFill>
                          <a:schemeClr val="dk1"/>
                        </a:solidFill>
                        <a:latin typeface="+mn-lt"/>
                        <a:ea typeface="+mn-ea"/>
                        <a:cs typeface="+mn-cs"/>
                      </a:endParaRPr>
                    </a:p>
                  </a:txBody>
                  <a:tcPr marL="68580" marR="68580" marT="0" marB="0" anchor="ctr"/>
                </a:tc>
              </a:tr>
              <a:tr h="500195">
                <a:tc vMerge="1">
                  <a:tcPr/>
                </a:tc>
                <a:tc vMerge="1">
                  <a:tcPr/>
                </a:tc>
                <a:tc>
                  <a:txBody>
                    <a:bodyPr/>
                    <a:lstStyle/>
                    <a:p>
                      <a:pPr marL="0" algn="ctr" rtl="0" eaLnBrk="1" latinLnBrk="0" hangingPunct="1">
                        <a:spcAft>
                          <a:spcPts val="0"/>
                        </a:spcAft>
                      </a:pPr>
                      <a:r>
                        <a:rPr kumimoji="0" lang="zh-CN" altLang="en-US" sz="2000" kern="0" dirty="0" smtClean="0">
                          <a:solidFill>
                            <a:schemeClr val="dk1"/>
                          </a:solidFill>
                          <a:latin typeface="+mn-lt"/>
                          <a:ea typeface="+mn-ea"/>
                          <a:cs typeface="+mn-cs"/>
                        </a:rPr>
                        <a:t>梁文艳</a:t>
                      </a:r>
                      <a:endParaRPr kumimoji="0" lang="zh-CN" sz="2000" kern="0" dirty="0">
                        <a:solidFill>
                          <a:schemeClr val="dk1"/>
                        </a:solidFill>
                        <a:latin typeface="+mn-lt"/>
                        <a:ea typeface="+mn-ea"/>
                        <a:cs typeface="+mn-cs"/>
                      </a:endParaRPr>
                    </a:p>
                  </a:txBody>
                  <a:tcPr marL="68580" marR="68580" marT="0" marB="0" anchor="ctr"/>
                </a:tc>
                <a:tc>
                  <a:txBody>
                    <a:bodyPr/>
                    <a:lstStyle/>
                    <a:p>
                      <a:pPr marL="0" algn="ctr" rtl="0" eaLnBrk="1" latinLnBrk="0" hangingPunct="1">
                        <a:spcAft>
                          <a:spcPts val="0"/>
                        </a:spcAft>
                      </a:pPr>
                      <a:r>
                        <a:rPr kumimoji="0" lang="zh-CN" sz="2000" kern="0" dirty="0"/>
                        <a:t>本科生教学文科组</a:t>
                      </a:r>
                      <a:r>
                        <a:rPr kumimoji="0" lang="zh-CN" sz="2000" kern="0" dirty="0" smtClean="0"/>
                        <a:t>三等奖</a:t>
                      </a:r>
                      <a:r>
                        <a:rPr kumimoji="0" lang="zh-CN" altLang="en-US" sz="2000" kern="0" dirty="0" smtClean="0"/>
                        <a:t>、最佳</a:t>
                      </a:r>
                      <a:r>
                        <a:rPr kumimoji="0" lang="en-US" altLang="zh-CN" sz="2000" kern="0" dirty="0" smtClean="0"/>
                        <a:t>PPT</a:t>
                      </a:r>
                      <a:r>
                        <a:rPr kumimoji="0" lang="zh-CN" altLang="en-US" sz="2000" kern="0" dirty="0" smtClean="0"/>
                        <a:t>奖</a:t>
                      </a:r>
                      <a:endParaRPr kumimoji="0" lang="zh-CN" sz="2000" kern="0" dirty="0">
                        <a:solidFill>
                          <a:schemeClr val="dk1"/>
                        </a:solidFill>
                        <a:latin typeface="+mn-lt"/>
                        <a:ea typeface="+mn-ea"/>
                        <a:cs typeface="+mn-cs"/>
                      </a:endParaRPr>
                    </a:p>
                  </a:txBody>
                  <a:tcPr marL="68580" marR="68580" marT="0" marB="0" anchor="ctr"/>
                </a:tc>
              </a:tr>
              <a:tr h="509709">
                <a:tc vMerge="1">
                  <a:tcPr/>
                </a:tc>
                <a:tc vMerge="1">
                  <a:tcPr/>
                </a:tc>
                <a:tc>
                  <a:txBody>
                    <a:bodyPr/>
                    <a:lstStyle/>
                    <a:p>
                      <a:pPr marL="0" algn="ctr" rtl="0" eaLnBrk="1" latinLnBrk="0" hangingPunct="1">
                        <a:spcAft>
                          <a:spcPts val="0"/>
                        </a:spcAft>
                      </a:pPr>
                      <a:r>
                        <a:rPr kumimoji="0" lang="zh-CN" altLang="en-US" sz="2000" kern="0" dirty="0" smtClean="0">
                          <a:solidFill>
                            <a:schemeClr val="dk1"/>
                          </a:solidFill>
                          <a:latin typeface="+mn-lt"/>
                          <a:ea typeface="+mn-ea"/>
                          <a:cs typeface="+mn-cs"/>
                        </a:rPr>
                        <a:t>赵萍</a:t>
                      </a:r>
                      <a:endParaRPr kumimoji="0" lang="zh-CN" sz="2000" kern="0" dirty="0">
                        <a:solidFill>
                          <a:schemeClr val="dk1"/>
                        </a:solidFill>
                        <a:latin typeface="+mn-lt"/>
                        <a:ea typeface="+mn-ea"/>
                        <a:cs typeface="+mn-cs"/>
                      </a:endParaRPr>
                    </a:p>
                  </a:txBody>
                  <a:tcPr marL="68580" marR="68580" marT="0" marB="0" anchor="ctr"/>
                </a:tc>
                <a:tc>
                  <a:txBody>
                    <a:bodyPr/>
                    <a:lstStyle/>
                    <a:p>
                      <a:pPr marL="0" algn="ctr" rtl="0" eaLnBrk="1" latinLnBrk="0" hangingPunct="1">
                        <a:spcAft>
                          <a:spcPts val="0"/>
                        </a:spcAft>
                      </a:pPr>
                      <a:r>
                        <a:rPr kumimoji="0" lang="zh-CN" sz="2000" kern="0" dirty="0"/>
                        <a:t>本科生</a:t>
                      </a:r>
                      <a:r>
                        <a:rPr kumimoji="0" lang="zh-CN" sz="2000" kern="0" dirty="0" smtClean="0"/>
                        <a:t>教学</a:t>
                      </a:r>
                      <a:r>
                        <a:rPr kumimoji="0" lang="zh-CN" altLang="en-US" sz="2000" kern="0" dirty="0" smtClean="0"/>
                        <a:t>文科</a:t>
                      </a:r>
                      <a:r>
                        <a:rPr kumimoji="0" lang="zh-CN" sz="2000" kern="0" dirty="0" smtClean="0"/>
                        <a:t>组</a:t>
                      </a:r>
                      <a:r>
                        <a:rPr kumimoji="0" lang="zh-CN" sz="2000" kern="0" dirty="0"/>
                        <a:t>三等奖、最佳教案奖</a:t>
                      </a:r>
                      <a:endParaRPr kumimoji="0" lang="zh-CN" sz="2000" kern="0" dirty="0">
                        <a:solidFill>
                          <a:schemeClr val="dk1"/>
                        </a:solidFill>
                        <a:latin typeface="+mn-lt"/>
                        <a:ea typeface="+mn-ea"/>
                        <a:cs typeface="+mn-cs"/>
                      </a:endParaRPr>
                    </a:p>
                  </a:txBody>
                  <a:tcPr marL="68580" marR="68580" marT="0" marB="0" anchor="ctr"/>
                </a:tc>
              </a:tr>
            </a:tbl>
          </a:graphicData>
        </a:graphic>
      </p:graphicFrame>
      <p:sp>
        <p:nvSpPr>
          <p:cNvPr id="15" name="矩形 14"/>
          <p:cNvSpPr/>
          <p:nvPr/>
        </p:nvSpPr>
        <p:spPr>
          <a:xfrm>
            <a:off x="1214414" y="714356"/>
            <a:ext cx="6858048" cy="400110"/>
          </a:xfrm>
          <a:prstGeom prst="rect">
            <a:avLst/>
          </a:prstGeom>
        </p:spPr>
        <p:txBody>
          <a:bodyPr wrap="square">
            <a:spAutoFit/>
          </a:bodyPr>
          <a:lstStyle/>
          <a:p>
            <a:r>
              <a:rPr lang="zh-CN" altLang="en-US" sz="2000" b="1" dirty="0" smtClean="0"/>
              <a:t>第十五届青年教师教学基本功大赛</a:t>
            </a:r>
            <a:r>
              <a:rPr lang="zh-CN" altLang="en-US" sz="2000" b="1" dirty="0" smtClean="0">
                <a:effectLst>
                  <a:outerShdw blurRad="31750" dist="25400" dir="5400000" algn="tl" rotWithShape="0">
                    <a:srgbClr val="000000">
                      <a:alpha val="25000"/>
                    </a:srgbClr>
                  </a:outerShdw>
                </a:effectLst>
                <a:latin typeface="+mj-ea"/>
              </a:rPr>
              <a:t>教育学部教师获奖情况</a:t>
            </a:r>
            <a:endParaRPr lang="zh-CN" altLang="en-US" sz="2000" b="1" dirty="0"/>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关于京卡补充说明</a:t>
            </a:r>
            <a:endParaRPr lang="zh-CN" altLang="en-US"/>
          </a:p>
        </p:txBody>
      </p:sp>
      <p:sp>
        <p:nvSpPr>
          <p:cNvPr id="3" name="内容占位符 2"/>
          <p:cNvSpPr>
            <a:spLocks noGrp="1"/>
          </p:cNvSpPr>
          <p:nvPr>
            <p:ph idx="1"/>
          </p:nvPr>
        </p:nvSpPr>
        <p:spPr/>
        <p:txBody>
          <a:bodyPr/>
          <a:p>
            <a:r>
              <a:rPr lang="zh-CN" altLang="en-US"/>
              <a:t>建家评比，办卡率达到</a:t>
            </a:r>
            <a:r>
              <a:rPr lang="en-US" altLang="zh-CN"/>
              <a:t>95%</a:t>
            </a:r>
            <a:endParaRPr lang="en-US" altLang="zh-CN"/>
          </a:p>
          <a:p>
            <a:r>
              <a:rPr lang="zh-CN" altLang="en-US"/>
              <a:t>因为人员流动（离职、调动、退休、新入职）有变动</a:t>
            </a:r>
            <a:endParaRPr lang="zh-CN" altLang="en-US"/>
          </a:p>
        </p:txBody>
      </p:sp>
    </p:spTree>
  </p:cSld>
  <p:clrMapOvr>
    <a:masterClrMapping/>
  </p:clrMapOvr>
</p:sld>
</file>

<file path=ppt/tags/tag1.xml><?xml version="1.0" encoding="utf-8"?>
<p:tagLst xmlns:p="http://schemas.openxmlformats.org/presentationml/2006/main">
  <p:tag name="KSO_WM_TEMPLATE_CATEGORY" val="custom"/>
  <p:tag name="KSO_WM_TEMPLATE_INDEX" val="122"/>
</p:tagLst>
</file>

<file path=ppt/theme/theme1.xml><?xml version="1.0" encoding="utf-8"?>
<a:theme xmlns:a="http://schemas.openxmlformats.org/drawingml/2006/main" name="向阳花">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0</TotalTime>
  <Words>2603</Words>
  <Application>WPS 演示</Application>
  <PresentationFormat>全屏显示(4:3)</PresentationFormat>
  <Paragraphs>321</Paragraphs>
  <Slides>18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vt:i4>
      </vt:variant>
    </vt:vector>
  </HeadingPairs>
  <TitlesOfParts>
    <vt:vector size="29" baseType="lpstr">
      <vt:lpstr>Arial</vt:lpstr>
      <vt:lpstr>宋体</vt:lpstr>
      <vt:lpstr>Wingdings</vt:lpstr>
      <vt:lpstr>Calibri</vt:lpstr>
      <vt:lpstr>华文琥珀</vt:lpstr>
      <vt:lpstr>微软雅黑</vt:lpstr>
      <vt:lpstr>新宋体</vt:lpstr>
      <vt:lpstr>黑体</vt:lpstr>
      <vt:lpstr>Times New Roman</vt:lpstr>
      <vt:lpstr>楷体</vt:lpstr>
      <vt:lpstr>向阳花</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关于京卡补充说明</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DELL</dc:creator>
  <cp:lastModifiedBy>bnu</cp:lastModifiedBy>
  <cp:revision>43</cp:revision>
  <dcterms:created xsi:type="dcterms:W3CDTF">2017-01-11T23:59:00Z</dcterms:created>
  <dcterms:modified xsi:type="dcterms:W3CDTF">2017-01-13T01:38:10Z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