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5"/>
  </p:notes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64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56" autoAdjust="0"/>
  </p:normalViewPr>
  <p:slideViewPr>
    <p:cSldViewPr snapToGrid="0">
      <p:cViewPr varScale="1">
        <p:scale>
          <a:sx n="29" d="100"/>
          <a:sy n="29" d="100"/>
        </p:scale>
        <p:origin x="451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8EAF4-6DE6-429E-95BB-F91E948833C0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CBD07-900B-4879-87A9-72E4FFFEBF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218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A6147-C1FE-4DF1-BE60-E7840C92673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981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CBD07-900B-4879-87A9-72E4FFFEBF05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315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31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035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237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97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7323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650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763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082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799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011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54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33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599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859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707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955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902E8-D190-4886-B51A-B0CA7C6CD33B}" type="datetimeFigureOut">
              <a:rPr lang="zh-CN" altLang="en-US" smtClean="0"/>
              <a:pPr/>
              <a:t>2017/1/13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920C0B1-BDF2-499F-B98E-89EFBAF88E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39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1144083" y="1246192"/>
            <a:ext cx="9270443" cy="1646302"/>
          </a:xfrm>
        </p:spPr>
        <p:txBody>
          <a:bodyPr/>
          <a:lstStyle/>
          <a:p>
            <a:r>
              <a:rPr lang="zh-CN" altLang="en-US" sz="7200" b="1" dirty="0" smtClean="0"/>
              <a:t>工会工作汇报</a:t>
            </a:r>
            <a:endParaRPr lang="zh-CN" altLang="en-US" sz="72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99930" y="3653814"/>
            <a:ext cx="7766936" cy="1096899"/>
          </a:xfrm>
        </p:spPr>
        <p:txBody>
          <a:bodyPr>
            <a:normAutofit/>
          </a:bodyPr>
          <a:lstStyle/>
          <a:p>
            <a:r>
              <a:rPr lang="zh-CN" altLang="en-US" sz="4400" b="1" dirty="0" smtClean="0">
                <a:solidFill>
                  <a:schemeClr val="tx1"/>
                </a:solidFill>
              </a:rPr>
              <a:t>体育与运动学院</a:t>
            </a:r>
            <a:endParaRPr lang="zh-CN" alt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925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904"/>
    </mc:Choice>
    <mc:Fallback>
      <p:transition spd="slow" advTm="1690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987" y="1172616"/>
            <a:ext cx="5175249" cy="3881437"/>
          </a:xfr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04" y="387131"/>
            <a:ext cx="3906564" cy="520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187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058"/>
    </mc:Choice>
    <mc:Fallback>
      <p:transition spd="slow" advTm="14058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6" y="809297"/>
            <a:ext cx="6176579" cy="46324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086" y="836394"/>
            <a:ext cx="6152114" cy="4614086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73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46"/>
    </mc:Choice>
    <mc:Fallback>
      <p:transition spd="slow" advTm="1246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59" y="609600"/>
            <a:ext cx="3588921" cy="5391807"/>
          </a:xfr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052" y="18227"/>
            <a:ext cx="4383035" cy="328727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182" y="3305503"/>
            <a:ext cx="4624773" cy="34685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061" y="840828"/>
            <a:ext cx="3488121" cy="465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554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467"/>
    </mc:Choice>
    <mc:Fallback>
      <p:transition spd="slow" advTm="2846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工会工作\工会活动照片\DSC_33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2172" y="3398520"/>
            <a:ext cx="4762613" cy="316992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46932" y="1333745"/>
            <a:ext cx="8596668" cy="1320800"/>
          </a:xfrm>
        </p:spPr>
        <p:txBody>
          <a:bodyPr>
            <a:noAutofit/>
          </a:bodyPr>
          <a:lstStyle/>
          <a:p>
            <a:r>
              <a:rPr lang="zh-CN" altLang="en-US" sz="8800" b="1" dirty="0" smtClean="0"/>
              <a:t>谢谢大家！</a:t>
            </a:r>
            <a:endParaRPr lang="zh-CN" altLang="en-US" sz="8800" b="1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93" y="395835"/>
            <a:ext cx="5157408" cy="3432691"/>
          </a:xfr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289560" y="473226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8000" b="1" dirty="0" smtClean="0">
                <a:solidFill>
                  <a:schemeClr val="accent1">
                    <a:lumMod val="75000"/>
                  </a:schemeClr>
                </a:solidFill>
                <a:latin typeface="+mn-ea"/>
                <a:cs typeface="+mj-cs"/>
              </a:rPr>
              <a:t>Thank you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2220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b="1" dirty="0"/>
              <a:t> 一、不断加强工会职能建设，完善服务职能</a:t>
            </a:r>
            <a:r>
              <a:rPr lang="zh-CN" altLang="zh-CN" dirty="0"/>
              <a:t>。</a:t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1415" y="1614051"/>
            <a:ext cx="9503461" cy="3880773"/>
          </a:xfrm>
        </p:spPr>
        <p:txBody>
          <a:bodyPr>
            <a:normAutofit/>
          </a:bodyPr>
          <a:lstStyle/>
          <a:p>
            <a:r>
              <a:rPr lang="en-US" altLang="zh-CN" sz="2800" b="1" dirty="0"/>
              <a:t>1</a:t>
            </a:r>
            <a:r>
              <a:rPr lang="zh-CN" altLang="zh-CN" sz="2800" b="1" dirty="0"/>
              <a:t>、落实工会主席参加党政联席会，及时反映群众</a:t>
            </a:r>
            <a:r>
              <a:rPr lang="zh-CN" altLang="zh-CN" sz="2800" b="1" dirty="0" smtClean="0"/>
              <a:t>呼声。</a:t>
            </a:r>
            <a:endParaRPr lang="en-US" altLang="zh-CN" sz="2800" b="1" dirty="0" smtClean="0"/>
          </a:p>
          <a:p>
            <a:r>
              <a:rPr lang="en-US" altLang="zh-CN" sz="2800" b="1" dirty="0"/>
              <a:t>2</a:t>
            </a:r>
            <a:r>
              <a:rPr lang="zh-CN" altLang="zh-CN" sz="2800" b="1" dirty="0"/>
              <a:t>、充分发挥学院</a:t>
            </a:r>
            <a:r>
              <a:rPr lang="en-US" altLang="zh-CN" sz="2800" b="1" dirty="0"/>
              <a:t>“</a:t>
            </a:r>
            <a:r>
              <a:rPr lang="zh-CN" altLang="zh-CN" sz="2800" b="1" dirty="0"/>
              <a:t>教工之家</a:t>
            </a:r>
            <a:r>
              <a:rPr lang="en-US" altLang="zh-CN" sz="2800" b="1" dirty="0"/>
              <a:t>”</a:t>
            </a:r>
            <a:r>
              <a:rPr lang="zh-CN" altLang="zh-CN" sz="2800" b="1" dirty="0"/>
              <a:t>专用活动室的服务功能</a:t>
            </a:r>
            <a:r>
              <a:rPr lang="zh-CN" altLang="zh-CN" sz="2800" b="1" dirty="0" smtClean="0"/>
              <a:t>。</a:t>
            </a:r>
            <a:endParaRPr lang="zh-CN" altLang="en-US" sz="2800" dirty="0"/>
          </a:p>
        </p:txBody>
      </p:sp>
      <p:pic>
        <p:nvPicPr>
          <p:cNvPr id="5" name="Picture 2" descr="F:\工会工作\工会活动照片\2017.1.12 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3945" y="3058511"/>
            <a:ext cx="4456386" cy="3342290"/>
          </a:xfrm>
          <a:prstGeom prst="rect">
            <a:avLst/>
          </a:prstGeom>
          <a:noFill/>
        </p:spPr>
      </p:pic>
      <p:pic>
        <p:nvPicPr>
          <p:cNvPr id="12" name="Picture 7" descr="F:\工会工作\工会活动照片\2017.1.12 3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9008" y="3069092"/>
            <a:ext cx="4347761" cy="32608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6936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8968"/>
    </mc:Choice>
    <mc:Fallback>
      <p:transition spd="slow" advTm="8896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b="1" dirty="0"/>
              <a:t>二、开展</a:t>
            </a:r>
            <a:r>
              <a:rPr lang="en-US" altLang="zh-CN" b="1" dirty="0"/>
              <a:t> “</a:t>
            </a:r>
            <a:r>
              <a:rPr lang="zh-CN" altLang="zh-CN" b="1" dirty="0"/>
              <a:t>促健康，送温暖</a:t>
            </a:r>
            <a:r>
              <a:rPr lang="en-US" altLang="zh-CN" b="1" dirty="0"/>
              <a:t>”</a:t>
            </a:r>
            <a:r>
              <a:rPr lang="zh-CN" altLang="zh-CN" b="1" dirty="0"/>
              <a:t>系列活动，做好事，做实事，切实为教职工提供服务。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2005781"/>
            <a:ext cx="8596668" cy="4035582"/>
          </a:xfrm>
        </p:spPr>
        <p:txBody>
          <a:bodyPr>
            <a:normAutofit/>
          </a:bodyPr>
          <a:lstStyle/>
          <a:p>
            <a:r>
              <a:rPr lang="en-US" altLang="zh-CN" sz="2800" b="1" dirty="0"/>
              <a:t>1</a:t>
            </a:r>
            <a:r>
              <a:rPr lang="zh-CN" altLang="zh-CN" sz="2800" b="1" dirty="0"/>
              <a:t>、丰富业余文化生活，开展</a:t>
            </a:r>
            <a:r>
              <a:rPr lang="en-US" altLang="zh-CN" sz="2800" b="1" dirty="0"/>
              <a:t>“</a:t>
            </a:r>
            <a:r>
              <a:rPr lang="zh-CN" altLang="zh-CN" sz="2800" b="1" dirty="0"/>
              <a:t>爱生活、爱烘焙</a:t>
            </a:r>
            <a:r>
              <a:rPr lang="en-US" altLang="zh-CN" sz="2800" b="1" dirty="0"/>
              <a:t>”</a:t>
            </a:r>
            <a:r>
              <a:rPr lang="zh-CN" altLang="zh-CN" sz="2800" b="1" dirty="0"/>
              <a:t>活动。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745140"/>
            <a:ext cx="3615559" cy="27116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051" y="2648607"/>
            <a:ext cx="2309649" cy="307953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858" y="2758278"/>
            <a:ext cx="3580523" cy="268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660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538"/>
    </mc:Choice>
    <mc:Fallback>
      <p:transition spd="slow" advTm="5053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646" y="4073914"/>
            <a:ext cx="3624526" cy="271839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722671"/>
            <a:ext cx="8596668" cy="5318691"/>
          </a:xfrm>
        </p:spPr>
        <p:txBody>
          <a:bodyPr>
            <a:normAutofit/>
          </a:bodyPr>
          <a:lstStyle/>
          <a:p>
            <a:r>
              <a:rPr lang="en-US" altLang="zh-CN" sz="2800" b="1" dirty="0"/>
              <a:t>2</a:t>
            </a:r>
            <a:r>
              <a:rPr lang="zh-CN" altLang="zh-CN" sz="2800" b="1" dirty="0"/>
              <a:t>、举办第七届教职工软式排球比赛。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037" y="1376854"/>
            <a:ext cx="4162097" cy="312157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08" y="1376854"/>
            <a:ext cx="4162097" cy="312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874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483"/>
    </mc:Choice>
    <mc:Fallback>
      <p:transition spd="slow" advTm="5348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3" y="683173"/>
            <a:ext cx="10590435" cy="5358190"/>
          </a:xfrm>
        </p:spPr>
        <p:txBody>
          <a:bodyPr>
            <a:normAutofit/>
          </a:bodyPr>
          <a:lstStyle/>
          <a:p>
            <a:r>
              <a:rPr lang="en-US" altLang="zh-CN" sz="2800" b="1" dirty="0"/>
              <a:t>3</a:t>
            </a:r>
            <a:r>
              <a:rPr lang="zh-CN" altLang="zh-CN" sz="2800" b="1" dirty="0"/>
              <a:t>、关心教职工健康，邀请健康专家做指导和服务活动</a:t>
            </a:r>
            <a:r>
              <a:rPr lang="zh-CN" altLang="zh-CN" sz="2800" b="1" dirty="0" smtClean="0"/>
              <a:t>。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4</a:t>
            </a:r>
            <a:r>
              <a:rPr lang="zh-CN" altLang="zh-CN" sz="2800" b="1" dirty="0" smtClean="0"/>
              <a:t>、帮扶病困教职工。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 5</a:t>
            </a:r>
            <a:r>
              <a:rPr lang="zh-CN" altLang="zh-CN" sz="2800" b="1" dirty="0" smtClean="0"/>
              <a:t>、慰问退休教职工</a:t>
            </a:r>
            <a:r>
              <a:rPr lang="zh-CN" altLang="zh-CN" sz="2800" dirty="0" smtClean="0"/>
              <a:t>。</a:t>
            </a:r>
            <a:endParaRPr lang="zh-CN" altLang="en-US" sz="2800" dirty="0" smtClean="0"/>
          </a:p>
          <a:p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19" y="2865120"/>
            <a:ext cx="4198036" cy="3148527"/>
          </a:xfrm>
          <a:prstGeom prst="rect">
            <a:avLst/>
          </a:prstGeom>
        </p:spPr>
      </p:pic>
      <p:sp>
        <p:nvSpPr>
          <p:cNvPr id="5122" name="AutoShape 2" descr="https://wx.qq.com/cgi-bin/mmwebwx-bin/webwxgetmsgimg?MsgID=3905516453704027200&amp;skey=@crypt_a6eda5b0_1b78552c11e3e1b1d0d91a9d68569b25"/>
          <p:cNvSpPr>
            <a:spLocks noChangeAspect="1" noChangeArrowheads="1"/>
          </p:cNvSpPr>
          <p:nvPr/>
        </p:nvSpPr>
        <p:spPr bwMode="auto">
          <a:xfrm>
            <a:off x="63500" y="-136525"/>
            <a:ext cx="5962650" cy="5962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4" name="AutoShape 4" descr="https://wx.qq.com/cgi-bin/mmwebwx-bin/webwxgetmsgimg?MsgID=3905516453704027200&amp;skey=@crypt_a6eda5b0_1b78552c11e3e1b1d0d91a9d68569b25"/>
          <p:cNvSpPr>
            <a:spLocks noChangeAspect="1" noChangeArrowheads="1"/>
          </p:cNvSpPr>
          <p:nvPr/>
        </p:nvSpPr>
        <p:spPr bwMode="auto">
          <a:xfrm>
            <a:off x="63500" y="-136525"/>
            <a:ext cx="5962650" cy="5962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125" name="Picture 5" descr="C:\Users\user\Desktop\webwxgetmsg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472559"/>
            <a:ext cx="4038600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7424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8866"/>
    </mc:Choice>
    <mc:Fallback>
      <p:transition spd="slow" advTm="14886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2586" y="551793"/>
            <a:ext cx="8596668" cy="6306207"/>
          </a:xfrm>
        </p:spPr>
        <p:txBody>
          <a:bodyPr>
            <a:normAutofit/>
          </a:bodyPr>
          <a:lstStyle/>
          <a:p>
            <a:r>
              <a:rPr lang="zh-CN" altLang="zh-CN" sz="2800" b="1" dirty="0"/>
              <a:t>三、维护教职工权益</a:t>
            </a:r>
            <a:endParaRPr lang="zh-CN" altLang="zh-CN" sz="2800" dirty="0"/>
          </a:p>
          <a:p>
            <a:r>
              <a:rPr lang="zh-CN" altLang="zh-CN" sz="2800" b="1" dirty="0"/>
              <a:t>四、积极参与校工会组织的各项活动。</a:t>
            </a:r>
            <a:endParaRPr lang="zh-CN" altLang="zh-CN" sz="2800" dirty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149" y="1669788"/>
            <a:ext cx="4365295" cy="3273972"/>
          </a:xfrm>
          <a:prstGeom prst="rect">
            <a:avLst/>
          </a:prstGeom>
        </p:spPr>
      </p:pic>
      <p:pic>
        <p:nvPicPr>
          <p:cNvPr id="2051" name="Picture 3" descr="F:\工会工作\工会活动照片\2017.1.12 3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558" y="2044590"/>
            <a:ext cx="4946430" cy="3709823"/>
          </a:xfrm>
          <a:prstGeom prst="rect">
            <a:avLst/>
          </a:prstGeom>
          <a:noFill/>
        </p:spPr>
      </p:pic>
      <p:pic>
        <p:nvPicPr>
          <p:cNvPr id="6" name="Picture 2" descr="F:\工会工作\工会活动照片\2017.1.12 3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1877" y="3988676"/>
            <a:ext cx="4358054" cy="28693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6781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5691"/>
    </mc:Choice>
    <mc:Fallback>
      <p:transition spd="slow" advTm="7569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五、</a:t>
            </a:r>
            <a:r>
              <a:rPr lang="en-US" altLang="zh-CN" b="1" dirty="0"/>
              <a:t>2017</a:t>
            </a:r>
            <a:r>
              <a:rPr lang="zh-CN" altLang="zh-CN" b="1" dirty="0"/>
              <a:t>年工作规划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755059"/>
            <a:ext cx="8596668" cy="4286304"/>
          </a:xfrm>
        </p:spPr>
        <p:txBody>
          <a:bodyPr/>
          <a:lstStyle/>
          <a:p>
            <a:r>
              <a:rPr lang="zh-CN" altLang="zh-CN" sz="2800" b="1" dirty="0">
                <a:latin typeface="+mn-ea"/>
              </a:rPr>
              <a:t>（</a:t>
            </a:r>
            <a:r>
              <a:rPr lang="en-US" altLang="zh-CN" sz="2800" b="1" dirty="0">
                <a:latin typeface="+mn-ea"/>
              </a:rPr>
              <a:t>1</a:t>
            </a:r>
            <a:r>
              <a:rPr lang="zh-CN" altLang="zh-CN" sz="2800" b="1" dirty="0">
                <a:latin typeface="+mn-ea"/>
              </a:rPr>
              <a:t>）深化理论学习，积极创建学习型工会</a:t>
            </a:r>
            <a:r>
              <a:rPr lang="zh-CN" altLang="zh-CN" sz="2800" b="1" dirty="0" smtClean="0">
                <a:latin typeface="+mn-ea"/>
              </a:rPr>
              <a:t>。</a:t>
            </a:r>
            <a:endParaRPr lang="en-US" altLang="zh-CN" sz="2800" b="1" dirty="0" smtClean="0">
              <a:latin typeface="+mn-ea"/>
            </a:endParaRPr>
          </a:p>
          <a:p>
            <a:endParaRPr lang="en-US" altLang="zh-CN" sz="2800" b="1" dirty="0" smtClean="0">
              <a:latin typeface="+mn-ea"/>
            </a:endParaRPr>
          </a:p>
          <a:p>
            <a:pPr>
              <a:buNone/>
            </a:pPr>
            <a:endParaRPr lang="zh-CN" altLang="zh-CN" sz="2800" b="1" dirty="0">
              <a:latin typeface="+mn-ea"/>
            </a:endParaRPr>
          </a:p>
          <a:p>
            <a:r>
              <a:rPr lang="zh-CN" altLang="zh-CN" sz="2800" b="1" dirty="0">
                <a:latin typeface="+mn-ea"/>
              </a:rPr>
              <a:t>（</a:t>
            </a:r>
            <a:r>
              <a:rPr lang="en-US" altLang="zh-CN" sz="2800" b="1" dirty="0">
                <a:latin typeface="+mn-ea"/>
              </a:rPr>
              <a:t>2</a:t>
            </a:r>
            <a:r>
              <a:rPr lang="zh-CN" altLang="zh-CN" sz="2800" b="1" dirty="0">
                <a:latin typeface="+mn-ea"/>
              </a:rPr>
              <a:t>）充分发挥工会组织优势，开展各种创建活动，丰富和活跃教职工的文化生活。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7744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548"/>
    </mc:Choice>
    <mc:Fallback>
      <p:transition spd="slow" advTm="1454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952353" y="1342989"/>
            <a:ext cx="10089722" cy="1646302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特色活动</a:t>
            </a:r>
            <a:r>
              <a:rPr lang="en-US" altLang="zh-CN" b="1" dirty="0" smtClean="0">
                <a:solidFill>
                  <a:schemeClr val="tx1"/>
                </a:solidFill>
              </a:rPr>
              <a:t>-</a:t>
            </a:r>
            <a:r>
              <a:rPr lang="zh-CN" altLang="en-US" b="1" dirty="0" smtClean="0">
                <a:solidFill>
                  <a:schemeClr val="tx1"/>
                </a:solidFill>
              </a:rPr>
              <a:t>爱烘焙、爱生活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44005" y="3661952"/>
            <a:ext cx="7766936" cy="1096899"/>
          </a:xfrm>
        </p:spPr>
        <p:txBody>
          <a:bodyPr>
            <a:normAutofit/>
          </a:bodyPr>
          <a:lstStyle/>
          <a:p>
            <a:r>
              <a:rPr lang="zh-CN" altLang="en-US" sz="4400" b="1" dirty="0" smtClean="0">
                <a:solidFill>
                  <a:schemeClr val="tx1"/>
                </a:solidFill>
              </a:rPr>
              <a:t>体育与运动学院</a:t>
            </a:r>
            <a:endParaRPr lang="zh-CN" altLang="en-US" sz="4400" b="1" dirty="0">
              <a:solidFill>
                <a:schemeClr val="tx1"/>
              </a:solidFill>
            </a:endParaRPr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5260" y="-385260"/>
            <a:ext cx="1533834" cy="2304351"/>
          </a:xfrm>
          <a:prstGeom prst="rect">
            <a:avLst/>
          </a:prstGeom>
        </p:spPr>
      </p:pic>
      <p:pic>
        <p:nvPicPr>
          <p:cNvPr id="5" name="内容占位符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254457" y="4920460"/>
            <a:ext cx="1548579" cy="232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925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751"/>
    </mc:Choice>
    <mc:Fallback>
      <p:transition spd="slow" advTm="1175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335" y="604211"/>
            <a:ext cx="4133665" cy="5511555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02" y="665284"/>
            <a:ext cx="4121046" cy="5494728"/>
          </a:xfrm>
          <a:prstGeom prst="rect">
            <a:avLst/>
          </a:prstGeom>
        </p:spPr>
      </p:pic>
      <p:pic>
        <p:nvPicPr>
          <p:cNvPr id="6" name="图片 1" descr="说明: C:\Users\zhangzhiru\Desktop\工会活动\爱生活、爱烘培\照片\IMG_32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64076" y="1494793"/>
            <a:ext cx="5383162" cy="402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172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707"/>
    </mc:Choice>
    <mc:Fallback>
      <p:transition spd="slow" advTm="32707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平面">
  <a:themeElements>
    <a:clrScheme name="平面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平面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平面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</TotalTime>
  <Words>206</Words>
  <Application>Microsoft Office PowerPoint</Application>
  <PresentationFormat>宽屏</PresentationFormat>
  <Paragraphs>24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方正姚体</vt:lpstr>
      <vt:lpstr>华文新魏</vt:lpstr>
      <vt:lpstr>宋体</vt:lpstr>
      <vt:lpstr>Arial</vt:lpstr>
      <vt:lpstr>Calibri</vt:lpstr>
      <vt:lpstr>Trebuchet MS</vt:lpstr>
      <vt:lpstr>Wingdings 3</vt:lpstr>
      <vt:lpstr>平面</vt:lpstr>
      <vt:lpstr>工会工作汇报</vt:lpstr>
      <vt:lpstr> 一、不断加强工会职能建设，完善服务职能。 </vt:lpstr>
      <vt:lpstr>二、开展 “促健康，送温暖”系列活动，做好事，做实事，切实为教职工提供服务。 </vt:lpstr>
      <vt:lpstr>PowerPoint 演示文稿</vt:lpstr>
      <vt:lpstr>PowerPoint 演示文稿</vt:lpstr>
      <vt:lpstr>PowerPoint 演示文稿</vt:lpstr>
      <vt:lpstr>五、2017年工作规划 </vt:lpstr>
      <vt:lpstr>特色活动-爱烘焙、爱生活</vt:lpstr>
      <vt:lpstr>PowerPoint 演示文稿</vt:lpstr>
      <vt:lpstr>PowerPoint 演示文稿</vt:lpstr>
      <vt:lpstr>PowerPoint 演示文稿</vt:lpstr>
      <vt:lpstr>PowerPoint 演示文稿</vt:lpstr>
      <vt:lpstr>谢谢大家！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工会工作汇报</dc:title>
  <dc:creator>4</dc:creator>
  <cp:lastModifiedBy>Gong Hui</cp:lastModifiedBy>
  <cp:revision>19</cp:revision>
  <dcterms:created xsi:type="dcterms:W3CDTF">2017-01-12T07:35:07Z</dcterms:created>
  <dcterms:modified xsi:type="dcterms:W3CDTF">2017-01-13T03:08:10Z</dcterms:modified>
</cp:coreProperties>
</file>