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73" r:id="rId9"/>
    <p:sldId id="274" r:id="rId10"/>
    <p:sldId id="264" r:id="rId11"/>
    <p:sldId id="270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C304B5-CE47-4CBC-B36F-BE3D93C78F1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E495A1F-0E8E-41F5-8627-EA9090929D56}">
      <dgm:prSet phldrT="[文本]" custT="1"/>
      <dgm:spPr>
        <a:solidFill>
          <a:srgbClr val="00B0F0"/>
        </a:solidFill>
      </dgm:spPr>
      <dgm:t>
        <a:bodyPr/>
        <a:lstStyle/>
        <a:p>
          <a:pPr algn="ctr"/>
          <a:r>
            <a:rPr lang="zh-CN" altLang="en-US" sz="3200" b="1" spc="100" baseline="0" dirty="0" smtClean="0">
              <a:solidFill>
                <a:srgbClr val="ECECEC"/>
              </a:solidFill>
            </a:rPr>
            <a:t> </a:t>
          </a:r>
          <a:r>
            <a:rPr lang="zh-CN" altLang="en-US" sz="3200" b="1" spc="100" baseline="0" dirty="0" smtClean="0">
              <a:solidFill>
                <a:schemeClr val="tx1"/>
              </a:solidFill>
            </a:rPr>
            <a:t>四、活动效果</a:t>
          </a:r>
          <a:endParaRPr lang="zh-CN" altLang="en-US" sz="3200" b="1" spc="0" baseline="0" dirty="0">
            <a:solidFill>
              <a:schemeClr val="tx1"/>
            </a:solidFill>
          </a:endParaRPr>
        </a:p>
      </dgm:t>
    </dgm:pt>
    <dgm:pt modelId="{B32005E0-C960-4568-ACF4-B7D70D526D8E}" type="parTrans" cxnId="{3B39511D-A00C-451A-BDC2-C8769F30B984}">
      <dgm:prSet/>
      <dgm:spPr/>
      <dgm:t>
        <a:bodyPr/>
        <a:lstStyle/>
        <a:p>
          <a:pPr algn="ctr"/>
          <a:endParaRPr lang="zh-CN" altLang="en-US"/>
        </a:p>
      </dgm:t>
    </dgm:pt>
    <dgm:pt modelId="{E5C9C436-19FB-4082-AA54-94FAB263C7B6}" type="sibTrans" cxnId="{3B39511D-A00C-451A-BDC2-C8769F30B984}">
      <dgm:prSet/>
      <dgm:spPr/>
      <dgm:t>
        <a:bodyPr/>
        <a:lstStyle/>
        <a:p>
          <a:pPr algn="ctr"/>
          <a:endParaRPr lang="zh-CN" altLang="en-US"/>
        </a:p>
      </dgm:t>
    </dgm:pt>
    <dgm:pt modelId="{C01D53AC-100D-4FD8-A7DE-FD076372167B}">
      <dgm:prSet phldrT="[文本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solidFill>
                <a:schemeClr val="tx1"/>
              </a:solidFill>
            </a:rPr>
            <a:t> 一、活动主题</a:t>
          </a:r>
          <a:endParaRPr lang="zh-CN" altLang="en-US" sz="3200" b="1" dirty="0">
            <a:solidFill>
              <a:schemeClr val="tx1"/>
            </a:solidFill>
          </a:endParaRPr>
        </a:p>
      </dgm:t>
    </dgm:pt>
    <dgm:pt modelId="{77BDB8D2-9A77-4407-8F3F-035380A040E6}" type="parTrans" cxnId="{81DD51A1-29AD-4634-A025-93F0F24C8DC4}">
      <dgm:prSet/>
      <dgm:spPr/>
      <dgm:t>
        <a:bodyPr/>
        <a:lstStyle/>
        <a:p>
          <a:pPr algn="ctr"/>
          <a:endParaRPr lang="zh-CN" altLang="en-US"/>
        </a:p>
      </dgm:t>
    </dgm:pt>
    <dgm:pt modelId="{FA066FE9-3649-4B45-8048-98F7CD9EF322}" type="sibTrans" cxnId="{81DD51A1-29AD-4634-A025-93F0F24C8DC4}">
      <dgm:prSet/>
      <dgm:spPr/>
      <dgm:t>
        <a:bodyPr/>
        <a:lstStyle/>
        <a:p>
          <a:pPr algn="ctr"/>
          <a:endParaRPr lang="zh-CN" altLang="en-US"/>
        </a:p>
      </dgm:t>
    </dgm:pt>
    <dgm:pt modelId="{7E6A52C1-C42A-4D81-9DBE-BA451E03C898}">
      <dgm:prSet custT="1"/>
      <dgm:spPr/>
      <dgm:t>
        <a:bodyPr/>
        <a:lstStyle/>
        <a:p>
          <a:pPr algn="ctr"/>
          <a:r>
            <a:rPr lang="zh-CN" altLang="en-US" sz="3200" b="1" dirty="0" smtClean="0">
              <a:solidFill>
                <a:schemeClr val="tx1"/>
              </a:solidFill>
            </a:rPr>
            <a:t> 二、活动意义</a:t>
          </a:r>
        </a:p>
      </dgm:t>
    </dgm:pt>
    <dgm:pt modelId="{7F07D9AF-24F3-4989-B360-C2E840E133F5}" type="parTrans" cxnId="{57F9C840-7710-4270-8755-D62EAFF93D9C}">
      <dgm:prSet/>
      <dgm:spPr/>
      <dgm:t>
        <a:bodyPr/>
        <a:lstStyle/>
        <a:p>
          <a:pPr algn="ctr"/>
          <a:endParaRPr lang="zh-CN" altLang="en-US"/>
        </a:p>
      </dgm:t>
    </dgm:pt>
    <dgm:pt modelId="{F1D3C39C-5BBA-492A-AFB3-A81F5DF91BFA}" type="sibTrans" cxnId="{57F9C840-7710-4270-8755-D62EAFF93D9C}">
      <dgm:prSet/>
      <dgm:spPr/>
      <dgm:t>
        <a:bodyPr/>
        <a:lstStyle/>
        <a:p>
          <a:pPr algn="ctr"/>
          <a:endParaRPr lang="zh-CN" altLang="en-US"/>
        </a:p>
      </dgm:t>
    </dgm:pt>
    <dgm:pt modelId="{7AAB147E-4AD1-4D7E-B3A5-5FC50B9F2804}">
      <dgm:prSet phldrT="[文本]" custT="1"/>
      <dgm:spPr>
        <a:solidFill>
          <a:srgbClr val="CC9900"/>
        </a:solidFill>
      </dgm:spPr>
      <dgm:t>
        <a:bodyPr/>
        <a:lstStyle/>
        <a:p>
          <a:pPr algn="ctr"/>
          <a:r>
            <a:rPr lang="zh-CN" altLang="en-US" sz="3200" b="1" dirty="0" smtClean="0">
              <a:solidFill>
                <a:schemeClr val="tx1"/>
              </a:solidFill>
            </a:rPr>
            <a:t>三、工作机制</a:t>
          </a:r>
          <a:endParaRPr lang="zh-CN" altLang="en-US" sz="3200" b="1" dirty="0">
            <a:solidFill>
              <a:schemeClr val="tx1"/>
            </a:solidFill>
          </a:endParaRPr>
        </a:p>
      </dgm:t>
    </dgm:pt>
    <dgm:pt modelId="{1EB63966-EB6D-420A-B458-AF97D7280CC0}" type="sibTrans" cxnId="{A23A17D8-A520-433A-9058-7CA7D06AFAB3}">
      <dgm:prSet/>
      <dgm:spPr/>
      <dgm:t>
        <a:bodyPr/>
        <a:lstStyle/>
        <a:p>
          <a:pPr algn="ctr"/>
          <a:endParaRPr lang="zh-CN" altLang="en-US"/>
        </a:p>
      </dgm:t>
    </dgm:pt>
    <dgm:pt modelId="{F78DC3C7-DE9C-4DF5-8A0A-9D7B64CC6356}" type="parTrans" cxnId="{A23A17D8-A520-433A-9058-7CA7D06AFAB3}">
      <dgm:prSet/>
      <dgm:spPr/>
      <dgm:t>
        <a:bodyPr/>
        <a:lstStyle/>
        <a:p>
          <a:pPr algn="ctr"/>
          <a:endParaRPr lang="zh-CN" altLang="en-US"/>
        </a:p>
      </dgm:t>
    </dgm:pt>
    <dgm:pt modelId="{1B1B9480-3C56-40E4-ADAF-0D4232E81138}" type="pres">
      <dgm:prSet presAssocID="{ACC304B5-CE47-4CBC-B36F-BE3D93C78F1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459B96C-92B8-4F18-9B01-5DAE45C8BE31}" type="pres">
      <dgm:prSet presAssocID="{C01D53AC-100D-4FD8-A7DE-FD076372167B}" presName="parentLin" presStyleCnt="0"/>
      <dgm:spPr/>
    </dgm:pt>
    <dgm:pt modelId="{DF06BD11-02AB-48CD-96D3-0ECDFCBFAADC}" type="pres">
      <dgm:prSet presAssocID="{C01D53AC-100D-4FD8-A7DE-FD076372167B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3C52ABE8-A84D-44D8-ACD3-F05F6F69E06D}" type="pres">
      <dgm:prSet presAssocID="{C01D53AC-100D-4FD8-A7DE-FD076372167B}" presName="parentText" presStyleLbl="node1" presStyleIdx="0" presStyleCnt="4" custScaleX="11587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A909298-DC88-48E1-B3CF-C9EAB76213A6}" type="pres">
      <dgm:prSet presAssocID="{C01D53AC-100D-4FD8-A7DE-FD076372167B}" presName="negativeSpace" presStyleCnt="0"/>
      <dgm:spPr/>
    </dgm:pt>
    <dgm:pt modelId="{02DD85CC-B995-45C0-9EAC-1F09CC7F91F8}" type="pres">
      <dgm:prSet presAssocID="{C01D53AC-100D-4FD8-A7DE-FD076372167B}" presName="childText" presStyleLbl="conFgAcc1" presStyleIdx="0" presStyleCnt="4">
        <dgm:presLayoutVars>
          <dgm:bulletEnabled val="1"/>
        </dgm:presLayoutVars>
      </dgm:prSet>
      <dgm:spPr/>
    </dgm:pt>
    <dgm:pt modelId="{DE7C75F2-3249-46D8-B81C-A8454B665349}" type="pres">
      <dgm:prSet presAssocID="{FA066FE9-3649-4B45-8048-98F7CD9EF322}" presName="spaceBetweenRectangles" presStyleCnt="0"/>
      <dgm:spPr/>
    </dgm:pt>
    <dgm:pt modelId="{CD19001B-1B6A-484D-9BAB-E72C90D00BA2}" type="pres">
      <dgm:prSet presAssocID="{7E6A52C1-C42A-4D81-9DBE-BA451E03C898}" presName="parentLin" presStyleCnt="0"/>
      <dgm:spPr/>
    </dgm:pt>
    <dgm:pt modelId="{A6BC1525-3618-4F60-BF6F-C415087DB464}" type="pres">
      <dgm:prSet presAssocID="{7E6A52C1-C42A-4D81-9DBE-BA451E03C898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DC52D21E-BAA3-4DA8-83D0-598854BC6873}" type="pres">
      <dgm:prSet presAssocID="{7E6A52C1-C42A-4D81-9DBE-BA451E03C898}" presName="parentText" presStyleLbl="node1" presStyleIdx="1" presStyleCnt="4" custScaleX="115873" custLinFactNeighborX="9890" custLinFactNeighborY="3347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DE40193-C420-49CF-A3D8-918C8BA2AB49}" type="pres">
      <dgm:prSet presAssocID="{7E6A52C1-C42A-4D81-9DBE-BA451E03C898}" presName="negativeSpace" presStyleCnt="0"/>
      <dgm:spPr/>
    </dgm:pt>
    <dgm:pt modelId="{F5FB3E6B-3682-4F3E-A505-81D0C5A1B0B5}" type="pres">
      <dgm:prSet presAssocID="{7E6A52C1-C42A-4D81-9DBE-BA451E03C898}" presName="childText" presStyleLbl="conFgAcc1" presStyleIdx="1" presStyleCnt="4">
        <dgm:presLayoutVars>
          <dgm:bulletEnabled val="1"/>
        </dgm:presLayoutVars>
      </dgm:prSet>
      <dgm:spPr/>
    </dgm:pt>
    <dgm:pt modelId="{0AD281AC-6A76-4857-8A8A-BFB54694FF4D}" type="pres">
      <dgm:prSet presAssocID="{F1D3C39C-5BBA-492A-AFB3-A81F5DF91BFA}" presName="spaceBetweenRectangles" presStyleCnt="0"/>
      <dgm:spPr/>
    </dgm:pt>
    <dgm:pt modelId="{E3902AE9-BEF6-4D6A-861A-B2E69198772A}" type="pres">
      <dgm:prSet presAssocID="{7AAB147E-4AD1-4D7E-B3A5-5FC50B9F2804}" presName="parentLin" presStyleCnt="0"/>
      <dgm:spPr/>
    </dgm:pt>
    <dgm:pt modelId="{E3CE0F51-26F3-4D8C-BE27-1190E49F76D5}" type="pres">
      <dgm:prSet presAssocID="{7AAB147E-4AD1-4D7E-B3A5-5FC50B9F2804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085FDF89-E223-4629-A284-DC1B593B54F1}" type="pres">
      <dgm:prSet presAssocID="{7AAB147E-4AD1-4D7E-B3A5-5FC50B9F2804}" presName="parentText" presStyleLbl="node1" presStyleIdx="2" presStyleCnt="4" custScaleX="115873" custLinFactNeighborX="11947" custLinFactNeighborY="888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F8DB6DD-6612-42FC-83D5-86998C465625}" type="pres">
      <dgm:prSet presAssocID="{7AAB147E-4AD1-4D7E-B3A5-5FC50B9F2804}" presName="negativeSpace" presStyleCnt="0"/>
      <dgm:spPr/>
    </dgm:pt>
    <dgm:pt modelId="{7FC3F554-4858-49F1-9AC7-90BDFE185060}" type="pres">
      <dgm:prSet presAssocID="{7AAB147E-4AD1-4D7E-B3A5-5FC50B9F2804}" presName="childText" presStyleLbl="conFgAcc1" presStyleIdx="2" presStyleCnt="4">
        <dgm:presLayoutVars>
          <dgm:bulletEnabled val="1"/>
        </dgm:presLayoutVars>
      </dgm:prSet>
      <dgm:spPr/>
    </dgm:pt>
    <dgm:pt modelId="{E2B448A3-FE52-4F62-88E3-6680A8998DB1}" type="pres">
      <dgm:prSet presAssocID="{1EB63966-EB6D-420A-B458-AF97D7280CC0}" presName="spaceBetweenRectangles" presStyleCnt="0"/>
      <dgm:spPr/>
    </dgm:pt>
    <dgm:pt modelId="{4808C26F-5B0B-4B3A-B3BA-37CB84781BAD}" type="pres">
      <dgm:prSet presAssocID="{AE495A1F-0E8E-41F5-8627-EA9090929D56}" presName="parentLin" presStyleCnt="0"/>
      <dgm:spPr/>
    </dgm:pt>
    <dgm:pt modelId="{FA4850D4-585D-483C-AEDE-10E17EE491C1}" type="pres">
      <dgm:prSet presAssocID="{AE495A1F-0E8E-41F5-8627-EA9090929D56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2DAB44C1-DFCB-42A4-B7C9-F698EE0E8A55}" type="pres">
      <dgm:prSet presAssocID="{AE495A1F-0E8E-41F5-8627-EA9090929D56}" presName="parentText" presStyleLbl="node1" presStyleIdx="3" presStyleCnt="4" custScaleX="115754" custLinFactNeighborX="11111" custLinFactNeighborY="-1633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67428F-DB51-4AB0-9A04-DF9AA63603B0}" type="pres">
      <dgm:prSet presAssocID="{AE495A1F-0E8E-41F5-8627-EA9090929D56}" presName="negativeSpace" presStyleCnt="0"/>
      <dgm:spPr/>
    </dgm:pt>
    <dgm:pt modelId="{2CEAD5F5-F1D4-465D-B6DA-E70808878956}" type="pres">
      <dgm:prSet presAssocID="{AE495A1F-0E8E-41F5-8627-EA9090929D5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B68818D-83B3-452B-A9AD-BECE060C3E9E}" type="presOf" srcId="{C01D53AC-100D-4FD8-A7DE-FD076372167B}" destId="{DF06BD11-02AB-48CD-96D3-0ECDFCBFAADC}" srcOrd="0" destOrd="0" presId="urn:microsoft.com/office/officeart/2005/8/layout/list1"/>
    <dgm:cxn modelId="{81DD51A1-29AD-4634-A025-93F0F24C8DC4}" srcId="{ACC304B5-CE47-4CBC-B36F-BE3D93C78F10}" destId="{C01D53AC-100D-4FD8-A7DE-FD076372167B}" srcOrd="0" destOrd="0" parTransId="{77BDB8D2-9A77-4407-8F3F-035380A040E6}" sibTransId="{FA066FE9-3649-4B45-8048-98F7CD9EF322}"/>
    <dgm:cxn modelId="{938B99BA-E6E5-46ED-94BD-948BDB9748E9}" type="presOf" srcId="{7AAB147E-4AD1-4D7E-B3A5-5FC50B9F2804}" destId="{085FDF89-E223-4629-A284-DC1B593B54F1}" srcOrd="1" destOrd="0" presId="urn:microsoft.com/office/officeart/2005/8/layout/list1"/>
    <dgm:cxn modelId="{B36A9F58-498B-4FEF-850A-3D3989D0D70E}" type="presOf" srcId="{AE495A1F-0E8E-41F5-8627-EA9090929D56}" destId="{FA4850D4-585D-483C-AEDE-10E17EE491C1}" srcOrd="0" destOrd="0" presId="urn:microsoft.com/office/officeart/2005/8/layout/list1"/>
    <dgm:cxn modelId="{9C547B6C-296D-4B44-9B80-7534B7A47677}" type="presOf" srcId="{7AAB147E-4AD1-4D7E-B3A5-5FC50B9F2804}" destId="{E3CE0F51-26F3-4D8C-BE27-1190E49F76D5}" srcOrd="0" destOrd="0" presId="urn:microsoft.com/office/officeart/2005/8/layout/list1"/>
    <dgm:cxn modelId="{D71017F1-9CD8-45E4-84ED-53AE5158CC98}" type="presOf" srcId="{7E6A52C1-C42A-4D81-9DBE-BA451E03C898}" destId="{A6BC1525-3618-4F60-BF6F-C415087DB464}" srcOrd="0" destOrd="0" presId="urn:microsoft.com/office/officeart/2005/8/layout/list1"/>
    <dgm:cxn modelId="{3B39511D-A00C-451A-BDC2-C8769F30B984}" srcId="{ACC304B5-CE47-4CBC-B36F-BE3D93C78F10}" destId="{AE495A1F-0E8E-41F5-8627-EA9090929D56}" srcOrd="3" destOrd="0" parTransId="{B32005E0-C960-4568-ACF4-B7D70D526D8E}" sibTransId="{E5C9C436-19FB-4082-AA54-94FAB263C7B6}"/>
    <dgm:cxn modelId="{A23A17D8-A520-433A-9058-7CA7D06AFAB3}" srcId="{ACC304B5-CE47-4CBC-B36F-BE3D93C78F10}" destId="{7AAB147E-4AD1-4D7E-B3A5-5FC50B9F2804}" srcOrd="2" destOrd="0" parTransId="{F78DC3C7-DE9C-4DF5-8A0A-9D7B64CC6356}" sibTransId="{1EB63966-EB6D-420A-B458-AF97D7280CC0}"/>
    <dgm:cxn modelId="{B9F24C94-3A90-4353-A631-A913F5F9086C}" type="presOf" srcId="{ACC304B5-CE47-4CBC-B36F-BE3D93C78F10}" destId="{1B1B9480-3C56-40E4-ADAF-0D4232E81138}" srcOrd="0" destOrd="0" presId="urn:microsoft.com/office/officeart/2005/8/layout/list1"/>
    <dgm:cxn modelId="{C98EFC37-2ACF-49A7-92C0-3C255D4F22AA}" type="presOf" srcId="{C01D53AC-100D-4FD8-A7DE-FD076372167B}" destId="{3C52ABE8-A84D-44D8-ACD3-F05F6F69E06D}" srcOrd="1" destOrd="0" presId="urn:microsoft.com/office/officeart/2005/8/layout/list1"/>
    <dgm:cxn modelId="{57F9C840-7710-4270-8755-D62EAFF93D9C}" srcId="{ACC304B5-CE47-4CBC-B36F-BE3D93C78F10}" destId="{7E6A52C1-C42A-4D81-9DBE-BA451E03C898}" srcOrd="1" destOrd="0" parTransId="{7F07D9AF-24F3-4989-B360-C2E840E133F5}" sibTransId="{F1D3C39C-5BBA-492A-AFB3-A81F5DF91BFA}"/>
    <dgm:cxn modelId="{B892A875-C5AC-4728-B52B-3D594A530A1F}" type="presOf" srcId="{7E6A52C1-C42A-4D81-9DBE-BA451E03C898}" destId="{DC52D21E-BAA3-4DA8-83D0-598854BC6873}" srcOrd="1" destOrd="0" presId="urn:microsoft.com/office/officeart/2005/8/layout/list1"/>
    <dgm:cxn modelId="{B2B6190E-8B8F-4822-A911-2EC2461C5249}" type="presOf" srcId="{AE495A1F-0E8E-41F5-8627-EA9090929D56}" destId="{2DAB44C1-DFCB-42A4-B7C9-F698EE0E8A55}" srcOrd="1" destOrd="0" presId="urn:microsoft.com/office/officeart/2005/8/layout/list1"/>
    <dgm:cxn modelId="{D392682F-A0EF-47DF-8216-D56AF63175FE}" type="presParOf" srcId="{1B1B9480-3C56-40E4-ADAF-0D4232E81138}" destId="{7459B96C-92B8-4F18-9B01-5DAE45C8BE31}" srcOrd="0" destOrd="0" presId="urn:microsoft.com/office/officeart/2005/8/layout/list1"/>
    <dgm:cxn modelId="{8FF2B544-FD20-41F7-A972-E78DE6313B66}" type="presParOf" srcId="{7459B96C-92B8-4F18-9B01-5DAE45C8BE31}" destId="{DF06BD11-02AB-48CD-96D3-0ECDFCBFAADC}" srcOrd="0" destOrd="0" presId="urn:microsoft.com/office/officeart/2005/8/layout/list1"/>
    <dgm:cxn modelId="{83530AE0-A161-4025-BFA4-43EA4E41A1B7}" type="presParOf" srcId="{7459B96C-92B8-4F18-9B01-5DAE45C8BE31}" destId="{3C52ABE8-A84D-44D8-ACD3-F05F6F69E06D}" srcOrd="1" destOrd="0" presId="urn:microsoft.com/office/officeart/2005/8/layout/list1"/>
    <dgm:cxn modelId="{02FEC471-D20C-484E-B771-77B76DBD1FF8}" type="presParOf" srcId="{1B1B9480-3C56-40E4-ADAF-0D4232E81138}" destId="{0A909298-DC88-48E1-B3CF-C9EAB76213A6}" srcOrd="1" destOrd="0" presId="urn:microsoft.com/office/officeart/2005/8/layout/list1"/>
    <dgm:cxn modelId="{F19B5FF4-8AAD-4439-AAE1-00B35FE8C6F8}" type="presParOf" srcId="{1B1B9480-3C56-40E4-ADAF-0D4232E81138}" destId="{02DD85CC-B995-45C0-9EAC-1F09CC7F91F8}" srcOrd="2" destOrd="0" presId="urn:microsoft.com/office/officeart/2005/8/layout/list1"/>
    <dgm:cxn modelId="{8AA17EAA-DAEC-413B-A955-0BAA30D80B67}" type="presParOf" srcId="{1B1B9480-3C56-40E4-ADAF-0D4232E81138}" destId="{DE7C75F2-3249-46D8-B81C-A8454B665349}" srcOrd="3" destOrd="0" presId="urn:microsoft.com/office/officeart/2005/8/layout/list1"/>
    <dgm:cxn modelId="{7DAD44D2-CEDD-4209-AEA5-7487AE2A8C34}" type="presParOf" srcId="{1B1B9480-3C56-40E4-ADAF-0D4232E81138}" destId="{CD19001B-1B6A-484D-9BAB-E72C90D00BA2}" srcOrd="4" destOrd="0" presId="urn:microsoft.com/office/officeart/2005/8/layout/list1"/>
    <dgm:cxn modelId="{3A0E3743-E4A4-49FE-BB59-18BE75D7E7C5}" type="presParOf" srcId="{CD19001B-1B6A-484D-9BAB-E72C90D00BA2}" destId="{A6BC1525-3618-4F60-BF6F-C415087DB464}" srcOrd="0" destOrd="0" presId="urn:microsoft.com/office/officeart/2005/8/layout/list1"/>
    <dgm:cxn modelId="{990006C2-9315-4961-95F5-6043B4541972}" type="presParOf" srcId="{CD19001B-1B6A-484D-9BAB-E72C90D00BA2}" destId="{DC52D21E-BAA3-4DA8-83D0-598854BC6873}" srcOrd="1" destOrd="0" presId="urn:microsoft.com/office/officeart/2005/8/layout/list1"/>
    <dgm:cxn modelId="{CE806DD4-7C89-4818-9F5D-F7E5503E5A3B}" type="presParOf" srcId="{1B1B9480-3C56-40E4-ADAF-0D4232E81138}" destId="{ADE40193-C420-49CF-A3D8-918C8BA2AB49}" srcOrd="5" destOrd="0" presId="urn:microsoft.com/office/officeart/2005/8/layout/list1"/>
    <dgm:cxn modelId="{B906F06D-7B85-49CD-A018-98691D52AA46}" type="presParOf" srcId="{1B1B9480-3C56-40E4-ADAF-0D4232E81138}" destId="{F5FB3E6B-3682-4F3E-A505-81D0C5A1B0B5}" srcOrd="6" destOrd="0" presId="urn:microsoft.com/office/officeart/2005/8/layout/list1"/>
    <dgm:cxn modelId="{678789C5-D7AF-45A9-BD62-4B6168CC1334}" type="presParOf" srcId="{1B1B9480-3C56-40E4-ADAF-0D4232E81138}" destId="{0AD281AC-6A76-4857-8A8A-BFB54694FF4D}" srcOrd="7" destOrd="0" presId="urn:microsoft.com/office/officeart/2005/8/layout/list1"/>
    <dgm:cxn modelId="{75DD1E31-C488-4EEF-941F-D7DBF955EE85}" type="presParOf" srcId="{1B1B9480-3C56-40E4-ADAF-0D4232E81138}" destId="{E3902AE9-BEF6-4D6A-861A-B2E69198772A}" srcOrd="8" destOrd="0" presId="urn:microsoft.com/office/officeart/2005/8/layout/list1"/>
    <dgm:cxn modelId="{20B92B6B-3ABC-43D5-B55D-A34B69754B1E}" type="presParOf" srcId="{E3902AE9-BEF6-4D6A-861A-B2E69198772A}" destId="{E3CE0F51-26F3-4D8C-BE27-1190E49F76D5}" srcOrd="0" destOrd="0" presId="urn:microsoft.com/office/officeart/2005/8/layout/list1"/>
    <dgm:cxn modelId="{0F639432-A6B8-4692-B27B-A399FBAACBA9}" type="presParOf" srcId="{E3902AE9-BEF6-4D6A-861A-B2E69198772A}" destId="{085FDF89-E223-4629-A284-DC1B593B54F1}" srcOrd="1" destOrd="0" presId="urn:microsoft.com/office/officeart/2005/8/layout/list1"/>
    <dgm:cxn modelId="{59E8F388-5CDB-453B-AC9E-DF93FCDA93A9}" type="presParOf" srcId="{1B1B9480-3C56-40E4-ADAF-0D4232E81138}" destId="{AF8DB6DD-6612-42FC-83D5-86998C465625}" srcOrd="9" destOrd="0" presId="urn:microsoft.com/office/officeart/2005/8/layout/list1"/>
    <dgm:cxn modelId="{6EE9CEA1-D5AE-49EA-80FD-6DB3A9354296}" type="presParOf" srcId="{1B1B9480-3C56-40E4-ADAF-0D4232E81138}" destId="{7FC3F554-4858-49F1-9AC7-90BDFE185060}" srcOrd="10" destOrd="0" presId="urn:microsoft.com/office/officeart/2005/8/layout/list1"/>
    <dgm:cxn modelId="{0F2A3F87-F194-4F66-A5F9-BBF89CCCA039}" type="presParOf" srcId="{1B1B9480-3C56-40E4-ADAF-0D4232E81138}" destId="{E2B448A3-FE52-4F62-88E3-6680A8998DB1}" srcOrd="11" destOrd="0" presId="urn:microsoft.com/office/officeart/2005/8/layout/list1"/>
    <dgm:cxn modelId="{DC48AB11-8A62-4E5A-BA72-AB4775785570}" type="presParOf" srcId="{1B1B9480-3C56-40E4-ADAF-0D4232E81138}" destId="{4808C26F-5B0B-4B3A-B3BA-37CB84781BAD}" srcOrd="12" destOrd="0" presId="urn:microsoft.com/office/officeart/2005/8/layout/list1"/>
    <dgm:cxn modelId="{644E78EF-5620-492F-8562-D9C6C5B07B83}" type="presParOf" srcId="{4808C26F-5B0B-4B3A-B3BA-37CB84781BAD}" destId="{FA4850D4-585D-483C-AEDE-10E17EE491C1}" srcOrd="0" destOrd="0" presId="urn:microsoft.com/office/officeart/2005/8/layout/list1"/>
    <dgm:cxn modelId="{B88B8B2E-1B6A-4159-BC87-03CF32904E9B}" type="presParOf" srcId="{4808C26F-5B0B-4B3A-B3BA-37CB84781BAD}" destId="{2DAB44C1-DFCB-42A4-B7C9-F698EE0E8A55}" srcOrd="1" destOrd="0" presId="urn:microsoft.com/office/officeart/2005/8/layout/list1"/>
    <dgm:cxn modelId="{ED9CE940-7AB5-4306-B637-C9D7F1A216DF}" type="presParOf" srcId="{1B1B9480-3C56-40E4-ADAF-0D4232E81138}" destId="{5767428F-DB51-4AB0-9A04-DF9AA63603B0}" srcOrd="13" destOrd="0" presId="urn:microsoft.com/office/officeart/2005/8/layout/list1"/>
    <dgm:cxn modelId="{23EDC5D3-F1E4-44F8-A198-EF8FDB417734}" type="presParOf" srcId="{1B1B9480-3C56-40E4-ADAF-0D4232E81138}" destId="{2CEAD5F5-F1D4-465D-B6DA-E7080887895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DD85CC-B995-45C0-9EAC-1F09CC7F91F8}">
      <dsp:nvSpPr>
        <dsp:cNvPr id="0" name=""/>
        <dsp:cNvSpPr/>
      </dsp:nvSpPr>
      <dsp:spPr>
        <a:xfrm>
          <a:off x="0" y="286852"/>
          <a:ext cx="642942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52ABE8-A84D-44D8-ACD3-F05F6F69E06D}">
      <dsp:nvSpPr>
        <dsp:cNvPr id="0" name=""/>
        <dsp:cNvSpPr/>
      </dsp:nvSpPr>
      <dsp:spPr>
        <a:xfrm>
          <a:off x="321471" y="6412"/>
          <a:ext cx="4500594" cy="56088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112" tIns="0" rIns="170112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chemeClr val="tx1"/>
              </a:solidFill>
            </a:rPr>
            <a:t> 一、馆员领导齐参与</a:t>
          </a:r>
          <a:endParaRPr lang="zh-CN" altLang="en-US" sz="3200" b="1" kern="1200" dirty="0">
            <a:solidFill>
              <a:schemeClr val="tx1"/>
            </a:solidFill>
          </a:endParaRPr>
        </a:p>
      </dsp:txBody>
      <dsp:txXfrm>
        <a:off x="321471" y="6412"/>
        <a:ext cx="4500594" cy="560880"/>
      </dsp:txXfrm>
    </dsp:sp>
    <dsp:sp modelId="{F5FB3E6B-3682-4F3E-A505-81D0C5A1B0B5}">
      <dsp:nvSpPr>
        <dsp:cNvPr id="0" name=""/>
        <dsp:cNvSpPr/>
      </dsp:nvSpPr>
      <dsp:spPr>
        <a:xfrm>
          <a:off x="0" y="1148693"/>
          <a:ext cx="642942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52D21E-BAA3-4DA8-83D0-598854BC6873}">
      <dsp:nvSpPr>
        <dsp:cNvPr id="0" name=""/>
        <dsp:cNvSpPr/>
      </dsp:nvSpPr>
      <dsp:spPr>
        <a:xfrm>
          <a:off x="353264" y="887025"/>
          <a:ext cx="4500594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112" tIns="0" rIns="170112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chemeClr val="tx1"/>
              </a:solidFill>
            </a:rPr>
            <a:t> 二、完善管理建球队</a:t>
          </a:r>
        </a:p>
      </dsp:txBody>
      <dsp:txXfrm>
        <a:off x="353264" y="887025"/>
        <a:ext cx="4500594" cy="560880"/>
      </dsp:txXfrm>
    </dsp:sp>
    <dsp:sp modelId="{7FC3F554-4858-49F1-9AC7-90BDFE185060}">
      <dsp:nvSpPr>
        <dsp:cNvPr id="0" name=""/>
        <dsp:cNvSpPr/>
      </dsp:nvSpPr>
      <dsp:spPr>
        <a:xfrm>
          <a:off x="0" y="2010533"/>
          <a:ext cx="642942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5FDF89-E223-4629-A284-DC1B593B54F1}">
      <dsp:nvSpPr>
        <dsp:cNvPr id="0" name=""/>
        <dsp:cNvSpPr/>
      </dsp:nvSpPr>
      <dsp:spPr>
        <a:xfrm>
          <a:off x="359877" y="1779932"/>
          <a:ext cx="4500594" cy="560880"/>
        </a:xfrm>
        <a:prstGeom prst="roundRect">
          <a:avLst/>
        </a:prstGeom>
        <a:solidFill>
          <a:srgbClr val="CC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112" tIns="0" rIns="170112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chemeClr val="tx1"/>
              </a:solidFill>
            </a:rPr>
            <a:t>三、按时活动勤练功 </a:t>
          </a:r>
          <a:endParaRPr lang="zh-CN" altLang="en-US" sz="3200" b="1" kern="1200" dirty="0">
            <a:solidFill>
              <a:schemeClr val="tx1"/>
            </a:solidFill>
          </a:endParaRPr>
        </a:p>
      </dsp:txBody>
      <dsp:txXfrm>
        <a:off x="359877" y="1779932"/>
        <a:ext cx="4500594" cy="560880"/>
      </dsp:txXfrm>
    </dsp:sp>
    <dsp:sp modelId="{2CEAD5F5-F1D4-465D-B6DA-E70808878956}">
      <dsp:nvSpPr>
        <dsp:cNvPr id="0" name=""/>
        <dsp:cNvSpPr/>
      </dsp:nvSpPr>
      <dsp:spPr>
        <a:xfrm>
          <a:off x="0" y="2872373"/>
          <a:ext cx="642942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AB44C1-DFCB-42A4-B7C9-F698EE0E8A55}">
      <dsp:nvSpPr>
        <dsp:cNvPr id="0" name=""/>
        <dsp:cNvSpPr/>
      </dsp:nvSpPr>
      <dsp:spPr>
        <a:xfrm>
          <a:off x="359877" y="2540017"/>
          <a:ext cx="4500594" cy="56088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112" tIns="0" rIns="170112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spc="100" baseline="0" dirty="0" smtClean="0">
              <a:solidFill>
                <a:srgbClr val="ECECEC"/>
              </a:solidFill>
            </a:rPr>
            <a:t> 四、交流比赛显身手</a:t>
          </a:r>
          <a:endParaRPr lang="zh-CN" altLang="en-US" sz="3200" b="1" kern="1200" spc="0" baseline="0" dirty="0">
            <a:solidFill>
              <a:srgbClr val="ECECEC"/>
            </a:solidFill>
          </a:endParaRPr>
        </a:p>
      </dsp:txBody>
      <dsp:txXfrm>
        <a:off x="359877" y="2540017"/>
        <a:ext cx="4500594" cy="56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3EBE7721-FB52-4646-A092-DAAF949BBE62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F196B96-C3DA-4E94-92E8-C799F56E90A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zh-CN" altLang="en-US" sz="4000" b="1" dirty="0" smtClean="0"/>
              <a:t>练就扎实技能  争做“四有”馆员</a:t>
            </a:r>
            <a:r>
              <a:rPr lang="zh-CN" altLang="en-US" b="1" dirty="0" smtClean="0"/>
              <a:t/>
            </a:r>
            <a:br>
              <a:rPr lang="zh-CN" altLang="en-US" b="1" dirty="0" smtClean="0"/>
            </a:br>
            <a:r>
              <a:rPr lang="en-US" altLang="zh-CN" sz="3100" b="1" dirty="0" smtClean="0"/>
              <a:t>——</a:t>
            </a:r>
            <a:r>
              <a:rPr lang="zh-CN" altLang="en-US" sz="3100" b="1" dirty="0" smtClean="0"/>
              <a:t>图书馆首届馆员岗位技能大赛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/>
              <a:t>图书馆</a:t>
            </a:r>
            <a:r>
              <a:rPr lang="zh-CN" altLang="en-US" dirty="0" smtClean="0"/>
              <a:t>工会</a:t>
            </a:r>
            <a:endParaRPr lang="en-US" altLang="zh-CN" dirty="0" smtClean="0"/>
          </a:p>
          <a:p>
            <a:r>
              <a:rPr lang="en-US" altLang="zh-CN" dirty="0" smtClean="0"/>
              <a:t>2017.1.13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60350"/>
            <a:ext cx="10287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35529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75" y="260350"/>
            <a:ext cx="10287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00438"/>
            <a:ext cx="4643439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00438"/>
            <a:ext cx="45005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图片 7" descr="20160517110831039883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"/>
            <a:ext cx="450056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             </a:t>
            </a:r>
            <a:r>
              <a:rPr lang="zh-CN" altLang="en-US" sz="9600" dirty="0" smtClean="0">
                <a:latin typeface="隶书" pitchFamily="49" charset="-122"/>
                <a:ea typeface="隶书" pitchFamily="49" charset="-122"/>
              </a:rPr>
              <a:t>谢谢！</a:t>
            </a:r>
            <a:endParaRPr lang="en-US" altLang="zh-CN" sz="9600" dirty="0" smtClean="0">
              <a:latin typeface="隶书" pitchFamily="49" charset="-122"/>
              <a:ea typeface="隶书" pitchFamily="49" charset="-122"/>
            </a:endParaRPr>
          </a:p>
          <a:p>
            <a:pPr>
              <a:buNone/>
            </a:pPr>
            <a:endParaRPr lang="en-US" altLang="zh-CN" dirty="0"/>
          </a:p>
          <a:p>
            <a:endParaRPr lang="zh-CN" altLang="en-US" dirty="0"/>
          </a:p>
        </p:txBody>
      </p:sp>
      <p:pic>
        <p:nvPicPr>
          <p:cNvPr id="4" name="图片 3" descr="11bOOOPIC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4071942"/>
            <a:ext cx="2159000" cy="17907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75" y="260350"/>
            <a:ext cx="10287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汇报内容</a:t>
            </a:r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1428728" y="2143116"/>
          <a:ext cx="6429420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7675" y="260350"/>
            <a:ext cx="10287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活动主题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练就扎实技能  争做“四有”馆员</a:t>
            </a:r>
            <a:endParaRPr lang="en-US" altLang="zh-CN" dirty="0" smtClean="0"/>
          </a:p>
          <a:p>
            <a:pPr lvl="1"/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60350"/>
            <a:ext cx="10287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928662" y="2500306"/>
          <a:ext cx="7429552" cy="2966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52"/>
              </a:tblGrid>
              <a:tr h="1000132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US" altLang="zh-CN" sz="2000" dirty="0" smtClean="0">
                          <a:latin typeface="楷体" pitchFamily="49" charset="-122"/>
                          <a:ea typeface="楷体" pitchFamily="49" charset="-122"/>
                        </a:rPr>
                        <a:t>2014</a:t>
                      </a:r>
                      <a:r>
                        <a:rPr lang="zh-CN" altLang="en-US" sz="2000" dirty="0" smtClean="0">
                          <a:latin typeface="楷体" pitchFamily="49" charset="-122"/>
                          <a:ea typeface="楷体" pitchFamily="49" charset="-122"/>
                        </a:rPr>
                        <a:t>年教师节前夕，习近平总书记看望我校师生，号召全体教师做有理想信念、道德情操、扎实学识、仁爱之心的“四有”好老师。</a:t>
                      </a:r>
                      <a:endParaRPr lang="en-US" altLang="zh-CN" sz="2000" dirty="0" smtClean="0">
                        <a:latin typeface="楷体" pitchFamily="49" charset="-122"/>
                        <a:ea typeface="楷体" pitchFamily="49" charset="-122"/>
                      </a:endParaRPr>
                    </a:p>
                    <a:p>
                      <a:endParaRPr lang="zh-CN" altLang="en-US" sz="2000" dirty="0"/>
                    </a:p>
                  </a:txBody>
                  <a:tcPr/>
                </a:tc>
              </a:tr>
              <a:tr h="165549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zh-CN" altLang="en-US" sz="2000" dirty="0" smtClean="0">
                          <a:latin typeface="楷体" pitchFamily="49" charset="-122"/>
                          <a:ea typeface="楷体" pitchFamily="49" charset="-122"/>
                        </a:rPr>
                        <a:t>为了深入学习贯彻习近平总书记教师节讲话精神，图书馆号召全体馆员练就扎实岗位技能，争做读者满意的“四有”馆员，提高图书馆整体业务水平，从而更好地为广大读者提供更准确、快捷、优质的服务。</a:t>
                      </a:r>
                    </a:p>
                    <a:p>
                      <a:endParaRPr lang="zh-CN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活动意义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促进图情专业馆员的知识更新</a:t>
            </a:r>
            <a:endParaRPr lang="en-US" altLang="zh-CN" sz="2800" dirty="0" smtClean="0"/>
          </a:p>
          <a:p>
            <a:r>
              <a:rPr lang="zh-CN" altLang="en-US" sz="2800" dirty="0" smtClean="0"/>
              <a:t>提升非图情专业馆员的知识水平和工作技能</a:t>
            </a:r>
            <a:endParaRPr lang="en-US" altLang="zh-CN" sz="2800" dirty="0" smtClean="0"/>
          </a:p>
          <a:p>
            <a:endParaRPr lang="en-US" altLang="zh-CN" sz="2800" dirty="0" smtClean="0"/>
          </a:p>
          <a:p>
            <a:endParaRPr lang="en-US" altLang="zh-CN" sz="2800" dirty="0" smtClean="0"/>
          </a:p>
          <a:p>
            <a:pPr lvl="1"/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dirty="0" smtClean="0"/>
              <a:t>加强馆员队伍建设、提高图书馆整体业务水平</a:t>
            </a:r>
            <a:endParaRPr lang="en-US" altLang="zh-CN" sz="2800" dirty="0" smtClean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60350"/>
            <a:ext cx="10287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14348" y="2714620"/>
          <a:ext cx="7643866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3866"/>
              </a:tblGrid>
              <a:tr h="1357322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zh-CN" altLang="en-US" sz="2000" b="1" kern="1200" dirty="0" smtClean="0">
                          <a:solidFill>
                            <a:schemeClr val="lt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为开展多维度和深层次的用户服务，图书馆近年来注重不同学科背景的人员引进。图书馆现有馆员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108</a:t>
                      </a:r>
                      <a:r>
                        <a:rPr lang="zh-CN" altLang="en-US" sz="2000" b="1" kern="1200" dirty="0" smtClean="0">
                          <a:solidFill>
                            <a:schemeClr val="lt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人，其中非图书馆学专业背景馆员占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70%</a:t>
                      </a:r>
                      <a:r>
                        <a:rPr lang="zh-CN" altLang="en-US" sz="2000" b="1" kern="1200" dirty="0" smtClean="0">
                          <a:solidFill>
                            <a:schemeClr val="lt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，覆盖了我校大部分学科。</a:t>
                      </a:r>
                      <a:endParaRPr lang="zh-CN" altLang="en-US" sz="2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工作机制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完善组织机制  集思广益</a:t>
            </a:r>
            <a:endParaRPr lang="en-US" altLang="zh-CN" sz="2800" dirty="0" smtClean="0"/>
          </a:p>
          <a:p>
            <a:endParaRPr lang="en-US" altLang="zh-CN" dirty="0" smtClean="0"/>
          </a:p>
          <a:p>
            <a:endParaRPr lang="zh-CN" altLang="en-US" dirty="0" smtClean="0"/>
          </a:p>
          <a:p>
            <a:r>
              <a:rPr lang="zh-CN" altLang="en-US" sz="2800" dirty="0" smtClean="0"/>
              <a:t>鼓励全员参与  夯实双基（基本知识、基本技能）</a:t>
            </a:r>
            <a:endParaRPr lang="en-US" altLang="zh-CN" sz="2800" dirty="0" smtClean="0"/>
          </a:p>
          <a:p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60350"/>
            <a:ext cx="10287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928662" y="2214554"/>
          <a:ext cx="7429552" cy="914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2955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zh-CN" altLang="en-US" dirty="0" smtClean="0"/>
                        <a:t>党、政、工相互协作，设立竞赛领导小组和工作小组，负责竞赛的宏观指导和具体组织，并广泛征求馆员意见。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928662" y="4071942"/>
          <a:ext cx="7500990" cy="914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50099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zh-CN" altLang="en-US" dirty="0" smtClean="0"/>
                        <a:t>召开赛前动员会，向广大馆员部署竞赛的内容形式、时间地点、参赛要求和考核范围，要求全体在职馆员参加岗位技能竞赛。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工作机制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加强过程控制  重在实效</a:t>
            </a:r>
            <a:endParaRPr lang="en-US" altLang="zh-CN" sz="2800" dirty="0" smtClean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60350"/>
            <a:ext cx="10287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928662" y="2357430"/>
          <a:ext cx="7500990" cy="393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500990"/>
              </a:tblGrid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zh-CN" altLang="en-US" sz="1800" b="1" u="non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赛前培训：</a:t>
                      </a:r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以辅导报告、参观等形式从图书馆学基础知识、业务基本技能、馆史、业务发展前沿等方面进行培训。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zh-CN" alt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竞赛筹备：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工作组负责命题分工，多次讨论、精选竞赛知识点，精心设计试卷，主要体现在以下方面：①试题总量控制（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分钟）②平行卷难度系数的平衡；③题型与知识点的匹配；④题干的表述；⑤问题选项的选择；⑥干扰项的设计。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zh-CN" alt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赛场控制：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工作组成员分工明确、各司其职，分别负责抽签、试卷收发和摄影工作，整个赛场秩序井然。广大馆员认真答题并积极研讨、破解疑难。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zh-CN" alt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赛后总结：</a:t>
                      </a:r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工作组成员采取集中阅卷，依据公平、公正、公开的原则确定详细的阅卷标准，分别计算客观题、主观题和总成绩并逐项复核，按比例设不同奖项。召开竞赛总结暨颁奖会，对竞赛概况进行总结和试题解读，对试卷中的各类问题进行了梳理、归纳和分析。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活动效果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/>
              <a:t>参与度高，广大馆员积极响应</a:t>
            </a:r>
            <a:endParaRPr lang="en-US" altLang="zh-CN" b="1" dirty="0" smtClean="0"/>
          </a:p>
          <a:p>
            <a:endParaRPr lang="en-US" altLang="zh-CN" b="1" dirty="0" smtClean="0"/>
          </a:p>
          <a:p>
            <a:endParaRPr lang="zh-CN" altLang="en-US" dirty="0" smtClean="0"/>
          </a:p>
          <a:p>
            <a:r>
              <a:rPr lang="zh-CN" altLang="en-US" b="1" dirty="0" smtClean="0"/>
              <a:t>题库科学，知识点覆盖全面</a:t>
            </a:r>
            <a:endParaRPr lang="zh-CN" altLang="en-US" dirty="0" smtClean="0"/>
          </a:p>
          <a:p>
            <a:endParaRPr lang="en-US" altLang="zh-CN" dirty="0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60350"/>
            <a:ext cx="10287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857224" y="2285992"/>
          <a:ext cx="7500990" cy="91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50099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zh-CN" altLang="en-US" sz="1800" dirty="0" smtClean="0"/>
                        <a:t>含领导小组、工作小组、参赛馆员在内，近</a:t>
                      </a:r>
                      <a:r>
                        <a:rPr lang="en-US" sz="1800" dirty="0" smtClean="0"/>
                        <a:t>100</a:t>
                      </a:r>
                      <a:r>
                        <a:rPr lang="zh-CN" altLang="en-US" sz="1800" dirty="0" smtClean="0"/>
                        <a:t>人参与岗位技能竞赛（部分馆员因公未能参赛），参与度非常高，占我馆总人数的</a:t>
                      </a:r>
                      <a:r>
                        <a:rPr lang="en-US" sz="1800" dirty="0" smtClean="0"/>
                        <a:t>90%</a:t>
                      </a:r>
                      <a:r>
                        <a:rPr lang="zh-CN" altLang="en-US" sz="1800" dirty="0" smtClean="0"/>
                        <a:t>。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857224" y="4000504"/>
          <a:ext cx="7572428" cy="1463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57242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zh-CN" altLang="en-US" sz="1800" dirty="0" smtClean="0"/>
                        <a:t>岗位技能竞赛共有</a:t>
                      </a:r>
                      <a:r>
                        <a:rPr lang="en-US" sz="1800" dirty="0" smtClean="0"/>
                        <a:t>A</a:t>
                      </a:r>
                      <a:r>
                        <a:rPr lang="zh-CN" altLang="en-US" sz="1800" dirty="0" smtClean="0"/>
                        <a:t>、</a:t>
                      </a:r>
                      <a:r>
                        <a:rPr lang="en-US" sz="1800" dirty="0" smtClean="0"/>
                        <a:t>B</a:t>
                      </a:r>
                      <a:r>
                        <a:rPr lang="zh-CN" altLang="en-US" sz="1800" dirty="0" smtClean="0"/>
                        <a:t>、</a:t>
                      </a:r>
                      <a:r>
                        <a:rPr lang="en-US" sz="1800" dirty="0" smtClean="0"/>
                        <a:t>C</a:t>
                      </a:r>
                      <a:r>
                        <a:rPr lang="zh-CN" altLang="en-US" sz="1800" dirty="0" smtClean="0"/>
                        <a:t>、</a:t>
                      </a:r>
                      <a:r>
                        <a:rPr lang="en-US" sz="1800" dirty="0" smtClean="0"/>
                        <a:t>D</a:t>
                      </a:r>
                      <a:r>
                        <a:rPr lang="zh-CN" altLang="en-US" sz="1800" dirty="0" smtClean="0"/>
                        <a:t>、</a:t>
                      </a:r>
                      <a:r>
                        <a:rPr lang="en-US" sz="1800" dirty="0" smtClean="0"/>
                        <a:t>E</a:t>
                      </a:r>
                      <a:r>
                        <a:rPr lang="zh-CN" altLang="en-US" sz="1800" dirty="0" smtClean="0"/>
                        <a:t>五套试题，馆员随机抽取。总题库共有</a:t>
                      </a:r>
                      <a:r>
                        <a:rPr lang="en-US" sz="1800" dirty="0" smtClean="0"/>
                        <a:t>200</a:t>
                      </a:r>
                      <a:r>
                        <a:rPr lang="zh-CN" altLang="en-US" sz="1800" dirty="0" smtClean="0"/>
                        <a:t>道题目，约</a:t>
                      </a:r>
                      <a:r>
                        <a:rPr lang="en-US" sz="1800" dirty="0" smtClean="0"/>
                        <a:t>60</a:t>
                      </a:r>
                      <a:r>
                        <a:rPr lang="zh-CN" altLang="en-US" sz="1800" dirty="0" smtClean="0"/>
                        <a:t>个知识点，基本涵盖了必须掌握的基本知识和基本技能；特别突出了对图书馆文化建设成果内容的考核，如馆史、馆训、办馆理念及文化标识等内容作为重要考核内容。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活动效果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/>
              <a:t>积极备考，形成了良好的学习氛围</a:t>
            </a:r>
            <a:endParaRPr lang="en-US" altLang="zh-CN" b="1" dirty="0" smtClean="0"/>
          </a:p>
          <a:p>
            <a:endParaRPr lang="en-US" altLang="zh-CN" b="1" dirty="0" smtClean="0"/>
          </a:p>
          <a:p>
            <a:endParaRPr lang="en-US" altLang="zh-CN" b="1" dirty="0" smtClean="0"/>
          </a:p>
          <a:p>
            <a:endParaRPr lang="zh-CN" altLang="en-US" dirty="0" smtClean="0"/>
          </a:p>
          <a:p>
            <a:r>
              <a:rPr lang="zh-CN" altLang="en-US" b="1" dirty="0" smtClean="0"/>
              <a:t>题库科学，知识点覆盖全面</a:t>
            </a:r>
            <a:endParaRPr lang="zh-CN" altLang="en-US" dirty="0" smtClean="0"/>
          </a:p>
          <a:p>
            <a:endParaRPr lang="en-US" altLang="zh-CN" dirty="0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60350"/>
            <a:ext cx="10287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857224" y="2285992"/>
          <a:ext cx="7500990" cy="1463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50099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本次活动充分激发了馆员的学习热情、学习动力和潜力，馆内迅速形成了浓厚的备考氛围，不少馆员根据考试范围积极查找资料，认真备考。无论是年轻馆员和资深馆员，都通过竞赛找到自身图书馆基本知识和岗位技能的薄弱点和盲点。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785786" y="4786322"/>
          <a:ext cx="7572428" cy="914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572428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竞赛形式深受广大馆员的好评，大家也积极建言献策，对竞赛提出了宝贵的意见和建议。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活动效果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b="1" dirty="0" smtClean="0"/>
              <a:t>深化考核，探索长效机制</a:t>
            </a:r>
            <a:endParaRPr lang="zh-CN" altLang="en-US" sz="2800" dirty="0" smtClean="0"/>
          </a:p>
          <a:p>
            <a:endParaRPr lang="en-US" altLang="zh-CN" dirty="0" smtClean="0"/>
          </a:p>
          <a:p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60350"/>
            <a:ext cx="10287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928662" y="2214554"/>
          <a:ext cx="7429552" cy="181038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29552"/>
              </a:tblGrid>
              <a:tr h="428628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zh-CN" alt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丰富组织形式，如在线答题、实际操作、情景模拟等。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zh-CN" alt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深化考核内容，由本次的基础知识和基本技能为主，根据图书馆不同岗位特点，分别侧重从资源、服务、技术、管理等方面的考核。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zh-CN" alt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探索长效机制，计划每两年组织一次。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zh-CN" alt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效果良好，引起兄弟院校同行的关注。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159</TotalTime>
  <Words>815</Words>
  <Application>Microsoft Office PowerPoint</Application>
  <PresentationFormat>全屏显示(4:3)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暗香扑面</vt:lpstr>
      <vt:lpstr>练就扎实技能  争做“四有”馆员 ——图书馆首届馆员岗位技能大赛</vt:lpstr>
      <vt:lpstr>汇报内容</vt:lpstr>
      <vt:lpstr>活动主题</vt:lpstr>
      <vt:lpstr>活动意义</vt:lpstr>
      <vt:lpstr>工作机制</vt:lpstr>
      <vt:lpstr>工作机制</vt:lpstr>
      <vt:lpstr>活动效果</vt:lpstr>
      <vt:lpstr>活动效果</vt:lpstr>
      <vt:lpstr>活动效果</vt:lpstr>
      <vt:lpstr>幻灯片 10</vt:lpstr>
      <vt:lpstr>幻灯片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羽球飞动传友谊 ——图书馆羽毛球活动</dc:title>
  <dc:creator>lym</dc:creator>
  <cp:lastModifiedBy>lym</cp:lastModifiedBy>
  <cp:revision>20</cp:revision>
  <dcterms:created xsi:type="dcterms:W3CDTF">2015-01-07T06:32:52Z</dcterms:created>
  <dcterms:modified xsi:type="dcterms:W3CDTF">2017-01-13T00:17:51Z</dcterms:modified>
</cp:coreProperties>
</file>