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256" r:id="rId2"/>
    <p:sldId id="257" r:id="rId3"/>
    <p:sldId id="289" r:id="rId4"/>
    <p:sldId id="261" r:id="rId5"/>
    <p:sldId id="275" r:id="rId6"/>
    <p:sldId id="276" r:id="rId7"/>
    <p:sldId id="277" r:id="rId8"/>
    <p:sldId id="282" r:id="rId9"/>
    <p:sldId id="262" r:id="rId10"/>
    <p:sldId id="263" r:id="rId11"/>
    <p:sldId id="290" r:id="rId12"/>
    <p:sldId id="279" r:id="rId13"/>
    <p:sldId id="288" r:id="rId14"/>
    <p:sldId id="286" r:id="rId15"/>
    <p:sldId id="287" r:id="rId16"/>
    <p:sldId id="271" r:id="rId17"/>
    <p:sldId id="291" r:id="rId18"/>
    <p:sldId id="269" r:id="rId19"/>
    <p:sldId id="272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2" autoAdjust="0"/>
    <p:restoredTop sz="94660"/>
  </p:normalViewPr>
  <p:slideViewPr>
    <p:cSldViewPr>
      <p:cViewPr>
        <p:scale>
          <a:sx n="70" d="100"/>
          <a:sy n="70" d="100"/>
        </p:scale>
        <p:origin x="-2122" y="-4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10CC4-5C77-48B7-8261-213FD313492D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75856-84DA-486A-AAA2-1CD4AA42B5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58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87D5-ABD7-4701-BB0F-1974C74C13F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283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EC36C4A-7837-4971-913A-25529D32A222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9E5C7F2-908A-4EB9-8D3B-B6C94D4B06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hyperlink" Target="file:///I:\&#24037;&#20250;\2014\&#23398;&#38498;&#24180;&#26411;&#24635;&#32467;&#20250;\&#27185;&#24742;2014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8176422" cy="1582122"/>
          </a:xfrm>
        </p:spPr>
        <p:txBody>
          <a:bodyPr/>
          <a:lstStyle/>
          <a:p>
            <a:pPr algn="ctr"/>
            <a:r>
              <a:rPr lang="en-US" altLang="zh-CN" sz="6000" dirty="0" smtClean="0"/>
              <a:t>2016</a:t>
            </a:r>
            <a:r>
              <a:rPr lang="zh-CN" altLang="en-US" sz="6000" dirty="0"/>
              <a:t>年工会</a:t>
            </a:r>
            <a:r>
              <a:rPr lang="zh-CN" altLang="en-US" sz="6000" dirty="0" smtClean="0"/>
              <a:t>工作总结</a:t>
            </a:r>
            <a:r>
              <a:rPr lang="en-US" altLang="zh-CN" sz="6000" dirty="0" smtClean="0"/>
              <a:t/>
            </a:r>
            <a:br>
              <a:rPr lang="en-US" altLang="zh-CN" sz="6000" dirty="0" smtClean="0"/>
            </a:br>
            <a:r>
              <a:rPr lang="zh-CN" altLang="en-US" sz="4800" dirty="0" smtClean="0"/>
              <a:t>地理学</a:t>
            </a:r>
            <a:r>
              <a:rPr lang="zh-CN" altLang="en-US" sz="4800" dirty="0"/>
              <a:t>与遥感</a:t>
            </a:r>
            <a:r>
              <a:rPr lang="zh-CN" altLang="en-US" sz="4800" dirty="0" smtClean="0"/>
              <a:t>科学</a:t>
            </a:r>
            <a:r>
              <a:rPr lang="zh-CN" altLang="en-US" sz="4800" dirty="0"/>
              <a:t>学院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US" altLang="zh-CN" sz="5400" b="1" dirty="0" smtClean="0"/>
              <a:t>2017.01.13</a:t>
            </a:r>
            <a:endParaRPr lang="zh-CN" altLang="en-US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692696"/>
            <a:ext cx="734481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、秉承传统，尊老为先</a:t>
            </a:r>
            <a:endParaRPr lang="en-US" altLang="zh-CN" sz="2800" b="1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422" y="1181943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2400" dirty="0" smtClean="0">
                <a:solidFill>
                  <a:srgbClr val="FF0000"/>
                </a:solidFill>
                <a:latin typeface="+mj-ea"/>
                <a:ea typeface="+mj-ea"/>
              </a:rPr>
              <a:t>九九</a:t>
            </a:r>
            <a:r>
              <a:rPr lang="zh-CN" altLang="zh-CN" sz="2400" dirty="0">
                <a:solidFill>
                  <a:srgbClr val="FF0000"/>
                </a:solidFill>
                <a:latin typeface="+mj-ea"/>
                <a:ea typeface="+mj-ea"/>
              </a:rPr>
              <a:t>重阳 幸福流长</a:t>
            </a:r>
            <a:r>
              <a:rPr lang="en-US" altLang="zh-CN" sz="2400" dirty="0">
                <a:solidFill>
                  <a:srgbClr val="FF0000"/>
                </a:solidFill>
                <a:latin typeface="+mj-ea"/>
                <a:ea typeface="+mj-ea"/>
              </a:rPr>
              <a:t>------</a:t>
            </a:r>
            <a:r>
              <a:rPr lang="zh-CN" altLang="zh-CN" sz="2400" dirty="0">
                <a:solidFill>
                  <a:srgbClr val="FF0000"/>
                </a:solidFill>
                <a:latin typeface="+mj-ea"/>
                <a:ea typeface="+mj-ea"/>
              </a:rPr>
              <a:t>地遥学院第</a:t>
            </a:r>
            <a:r>
              <a:rPr lang="zh-CN" altLang="en-US" sz="2400" dirty="0">
                <a:solidFill>
                  <a:srgbClr val="FF0000"/>
                </a:solidFill>
                <a:latin typeface="+mj-ea"/>
                <a:ea typeface="+mj-ea"/>
              </a:rPr>
              <a:t>十一</a:t>
            </a:r>
            <a:r>
              <a:rPr lang="zh-CN" altLang="zh-CN" sz="2400" dirty="0">
                <a:solidFill>
                  <a:srgbClr val="FF0000"/>
                </a:solidFill>
                <a:latin typeface="+mj-ea"/>
                <a:ea typeface="+mj-ea"/>
              </a:rPr>
              <a:t>届九九重阳老教师节</a:t>
            </a:r>
          </a:p>
        </p:txBody>
      </p:sp>
      <p:sp>
        <p:nvSpPr>
          <p:cNvPr id="12" name="标题 2"/>
          <p:cNvSpPr>
            <a:spLocks noGrp="1"/>
          </p:cNvSpPr>
          <p:nvPr>
            <p:ph type="title"/>
          </p:nvPr>
        </p:nvSpPr>
        <p:spPr>
          <a:xfrm>
            <a:off x="0" y="0"/>
            <a:ext cx="4896544" cy="692696"/>
          </a:xfrm>
        </p:spPr>
        <p:txBody>
          <a:bodyPr>
            <a:normAutofit/>
          </a:bodyPr>
          <a:lstStyle/>
          <a:p>
            <a:r>
              <a:rPr lang="zh-CN" altLang="en-US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三</a:t>
            </a:r>
            <a:r>
              <a:rPr lang="zh-CN" altLang="en-US" sz="2300" b="1" cap="none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zh-CN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建设精品活动，共创和谐之家</a:t>
            </a:r>
            <a:endParaRPr lang="zh-CN" altLang="en-US" sz="2300" b="1" cap="none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7" name="图片 6" descr="C:\Users\Administrator\Desktop\新闻稿使用\学院领导与寿星合影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6" y="3936649"/>
            <a:ext cx="3911716" cy="283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761" y="3898491"/>
            <a:ext cx="4221142" cy="2909262"/>
          </a:xfrm>
          <a:prstGeom prst="rect">
            <a:avLst/>
          </a:prstGeom>
        </p:spPr>
      </p:pic>
      <p:pic>
        <p:nvPicPr>
          <p:cNvPr id="9" name="图片 8" descr="C:\Users\Administrator\Desktop\新闻稿使用\葛岳静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6" y="1643607"/>
            <a:ext cx="3911716" cy="2286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 descr="C:\Users\Administrator\Desktop\新闻稿使用\朱华晟董卫华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72" y="1633013"/>
            <a:ext cx="4335631" cy="2657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620688"/>
            <a:ext cx="734481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、秉承传统，尊老为先</a:t>
            </a:r>
            <a:endParaRPr lang="en-US" altLang="zh-CN" sz="2800" b="1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2400" dirty="0">
                <a:solidFill>
                  <a:srgbClr val="FF0000"/>
                </a:solidFill>
                <a:latin typeface="+mj-ea"/>
                <a:ea typeface="+mj-ea"/>
              </a:rPr>
              <a:t>春节送温暖——学院工会及党政班子节前探望老教师</a:t>
            </a:r>
            <a:r>
              <a:rPr lang="zh-CN" altLang="zh-CN" sz="2400" dirty="0" smtClean="0">
                <a:solidFill>
                  <a:srgbClr val="FF0000"/>
                </a:solidFill>
                <a:latin typeface="+mj-ea"/>
                <a:ea typeface="+mj-ea"/>
              </a:rPr>
              <a:t>活动</a:t>
            </a:r>
            <a:endParaRPr lang="en-US" altLang="zh-CN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标题 2"/>
          <p:cNvSpPr>
            <a:spLocks noGrp="1"/>
          </p:cNvSpPr>
          <p:nvPr>
            <p:ph type="title"/>
          </p:nvPr>
        </p:nvSpPr>
        <p:spPr>
          <a:xfrm>
            <a:off x="0" y="0"/>
            <a:ext cx="4896544" cy="692696"/>
          </a:xfrm>
        </p:spPr>
        <p:txBody>
          <a:bodyPr>
            <a:normAutofit/>
          </a:bodyPr>
          <a:lstStyle/>
          <a:p>
            <a:r>
              <a:rPr lang="zh-CN" altLang="en-US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三</a:t>
            </a:r>
            <a:r>
              <a:rPr lang="zh-CN" altLang="en-US" sz="2300" b="1" cap="none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zh-CN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建设精品活动，共创和谐之家</a:t>
            </a:r>
            <a:endParaRPr lang="zh-CN" altLang="en-US" sz="2300" b="1" cap="none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19" name="图片 18" descr="IMG_11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923166"/>
            <a:ext cx="2296917" cy="1916832"/>
          </a:xfrm>
          <a:prstGeom prst="rect">
            <a:avLst/>
          </a:prstGeom>
        </p:spPr>
      </p:pic>
      <p:pic>
        <p:nvPicPr>
          <p:cNvPr id="20" name="图片 19" descr="IMG_11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779150"/>
            <a:ext cx="2736304" cy="2052228"/>
          </a:xfrm>
          <a:prstGeom prst="rect">
            <a:avLst/>
          </a:prstGeom>
        </p:spPr>
      </p:pic>
      <p:pic>
        <p:nvPicPr>
          <p:cNvPr id="9" name="图片 8" descr="IMG_1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250758"/>
            <a:ext cx="2520280" cy="1944216"/>
          </a:xfrm>
          <a:prstGeom prst="rect">
            <a:avLst/>
          </a:prstGeom>
        </p:spPr>
      </p:pic>
      <p:pic>
        <p:nvPicPr>
          <p:cNvPr id="10" name="图片 9" descr="IMG_11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250758"/>
            <a:ext cx="2496277" cy="2016224"/>
          </a:xfrm>
          <a:prstGeom prst="rect">
            <a:avLst/>
          </a:prstGeom>
        </p:spPr>
      </p:pic>
      <p:pic>
        <p:nvPicPr>
          <p:cNvPr id="13" name="图片 12" descr="IMG_11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194974"/>
            <a:ext cx="2568285" cy="1926214"/>
          </a:xfrm>
          <a:prstGeom prst="rect">
            <a:avLst/>
          </a:prstGeom>
        </p:spPr>
      </p:pic>
      <p:pic>
        <p:nvPicPr>
          <p:cNvPr id="14" name="图片 13" descr="IMG_110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50758"/>
            <a:ext cx="2592288" cy="1944216"/>
          </a:xfrm>
          <a:prstGeom prst="rect">
            <a:avLst/>
          </a:prstGeom>
        </p:spPr>
      </p:pic>
      <p:pic>
        <p:nvPicPr>
          <p:cNvPr id="16" name="图片 15" descr="IMG_108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55776" y="3194974"/>
            <a:ext cx="2496277" cy="1872208"/>
          </a:xfrm>
          <a:prstGeom prst="rect">
            <a:avLst/>
          </a:prstGeom>
        </p:spPr>
      </p:pic>
      <p:pic>
        <p:nvPicPr>
          <p:cNvPr id="17" name="图片 16" descr="IMG_109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6055" y="3237332"/>
            <a:ext cx="2508279" cy="1991868"/>
          </a:xfrm>
          <a:prstGeom prst="rect">
            <a:avLst/>
          </a:prstGeom>
        </p:spPr>
      </p:pic>
      <p:pic>
        <p:nvPicPr>
          <p:cNvPr id="18" name="图片 17" descr="IMG_111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4995174"/>
            <a:ext cx="2483768" cy="1862826"/>
          </a:xfrm>
          <a:prstGeom prst="rect">
            <a:avLst/>
          </a:prstGeom>
        </p:spPr>
      </p:pic>
      <p:pic>
        <p:nvPicPr>
          <p:cNvPr id="15" name="图片 14" descr="IMG_109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08304" y="1916832"/>
            <a:ext cx="2139702" cy="2852936"/>
          </a:xfrm>
          <a:prstGeom prst="rect">
            <a:avLst/>
          </a:prstGeom>
        </p:spPr>
      </p:pic>
      <p:pic>
        <p:nvPicPr>
          <p:cNvPr id="21" name="图片 20" descr="IMG_11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00464" y="5075566"/>
            <a:ext cx="2296917" cy="19168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764704"/>
            <a:ext cx="8229600" cy="714380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宋体" pitchFamily="2" charset="-122"/>
                <a:ea typeface="宋体" pitchFamily="2" charset="-122"/>
              </a:rPr>
              <a:t>2 </a:t>
            </a:r>
            <a:r>
              <a:rPr lang="zh-CN" altLang="zh-CN" sz="3600" b="1" dirty="0">
                <a:latin typeface="宋体" pitchFamily="2" charset="-122"/>
                <a:ea typeface="宋体" pitchFamily="2" charset="-122"/>
              </a:rPr>
              <a:t>工会小组各展其才</a:t>
            </a:r>
            <a:r>
              <a:rPr lang="en-US" altLang="zh-CN" sz="3600" b="1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600" dirty="0"/>
              <a:t> </a:t>
            </a:r>
            <a:r>
              <a:rPr lang="zh-CN" altLang="zh-CN" sz="3600" dirty="0">
                <a:latin typeface="宋体" pitchFamily="2" charset="-122"/>
                <a:ea typeface="宋体" pitchFamily="2" charset="-122"/>
              </a:rPr>
              <a:t>开心快乐显和谐</a:t>
            </a: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9552" y="6273225"/>
            <a:ext cx="78742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巨有成就感的</a:t>
            </a:r>
            <a:r>
              <a:rPr lang="en-US" altLang="zh-CN" sz="3200" b="1" dirty="0">
                <a:hlinkClick r:id="rId2" action="ppaction://hlinkfile"/>
              </a:rPr>
              <a:t>—</a:t>
            </a:r>
            <a:r>
              <a:rPr lang="zh-CN" altLang="en-US" sz="3200" b="1" dirty="0"/>
              <a:t>自然和行政工会小组组员们</a:t>
            </a:r>
            <a:endParaRPr lang="zh-CN" altLang="en-US" sz="3200" dirty="0"/>
          </a:p>
        </p:txBody>
      </p:sp>
      <p:sp>
        <p:nvSpPr>
          <p:cNvPr id="9" name="标题 2"/>
          <p:cNvSpPr>
            <a:spLocks noGrp="1"/>
          </p:cNvSpPr>
          <p:nvPr>
            <p:ph type="title"/>
          </p:nvPr>
        </p:nvSpPr>
        <p:spPr>
          <a:xfrm>
            <a:off x="179512" y="0"/>
            <a:ext cx="4896544" cy="692696"/>
          </a:xfrm>
        </p:spPr>
        <p:txBody>
          <a:bodyPr>
            <a:normAutofit/>
          </a:bodyPr>
          <a:lstStyle/>
          <a:p>
            <a:r>
              <a:rPr lang="zh-CN" altLang="en-US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三</a:t>
            </a:r>
            <a:r>
              <a:rPr lang="zh-CN" altLang="en-US" sz="2300" b="1" cap="none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zh-CN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建设精品活动，共创和谐之家</a:t>
            </a:r>
            <a:endParaRPr lang="zh-CN" altLang="en-US" sz="2300" b="1" cap="none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6" name="图片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6237555" cy="430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79512" y="1305790"/>
            <a:ext cx="57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人教社白洋淀之行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rgbClr val="FF0000"/>
                </a:solidFill>
              </a:rPr>
              <a:t>关键词：积极学习、激情考察、诗意战斗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标题 2"/>
          <p:cNvSpPr txBox="1">
            <a:spLocks/>
          </p:cNvSpPr>
          <p:nvPr/>
        </p:nvSpPr>
        <p:spPr>
          <a:xfrm>
            <a:off x="179512" y="0"/>
            <a:ext cx="4896544" cy="6926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三</a:t>
            </a:r>
            <a:r>
              <a:rPr lang="zh-CN" altLang="en-US" sz="2300" b="1" cap="none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zh-CN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建设精品活动，共创和谐之家</a:t>
            </a:r>
            <a:endParaRPr lang="zh-CN" altLang="en-US" sz="2300" b="1" cap="none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>
          <a:xfrm>
            <a:off x="209553" y="548680"/>
            <a:ext cx="8229600" cy="61344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3600" dirty="0">
                <a:latin typeface="宋体" pitchFamily="2" charset="-122"/>
                <a:ea typeface="宋体" pitchFamily="2" charset="-122"/>
              </a:rPr>
              <a:t>工会小组各展其才</a:t>
            </a:r>
            <a:r>
              <a:rPr lang="en-US" altLang="zh-CN" sz="3600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600" dirty="0">
                <a:latin typeface="宋体" pitchFamily="2" charset="-122"/>
                <a:ea typeface="宋体" pitchFamily="2" charset="-122"/>
              </a:rPr>
              <a:t>开展丰富的特色活动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9" y="2665996"/>
            <a:ext cx="5305425" cy="3978910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204" y="1628800"/>
            <a:ext cx="3291539" cy="2882255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204" y="4655451"/>
            <a:ext cx="3414284" cy="200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15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94928" y="692696"/>
            <a:ext cx="8229600" cy="7143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altLang="zh-CN" sz="3600" dirty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3600" b="1" dirty="0">
                <a:latin typeface="宋体" pitchFamily="2" charset="-122"/>
                <a:ea typeface="宋体" pitchFamily="2" charset="-122"/>
              </a:rPr>
              <a:t>工会小组各展其才</a:t>
            </a:r>
            <a:r>
              <a:rPr lang="en-US" altLang="zh-CN" sz="3600" b="1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600" b="1" dirty="0">
                <a:latin typeface="宋体" pitchFamily="2" charset="-122"/>
                <a:ea typeface="宋体" pitchFamily="2" charset="-122"/>
              </a:rPr>
              <a:t>开展丰富的特色活动</a:t>
            </a:r>
            <a:endParaRPr lang="zh-CN" altLang="zh-CN" sz="3600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9" name="标题 2"/>
          <p:cNvSpPr>
            <a:spLocks noGrp="1"/>
          </p:cNvSpPr>
          <p:nvPr>
            <p:ph type="title"/>
          </p:nvPr>
        </p:nvSpPr>
        <p:spPr>
          <a:xfrm>
            <a:off x="179512" y="0"/>
            <a:ext cx="4896544" cy="692696"/>
          </a:xfrm>
        </p:spPr>
        <p:txBody>
          <a:bodyPr>
            <a:normAutofit/>
          </a:bodyPr>
          <a:lstStyle/>
          <a:p>
            <a:r>
              <a:rPr lang="zh-CN" altLang="en-US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三</a:t>
            </a:r>
            <a:r>
              <a:rPr lang="zh-CN" altLang="en-US" sz="2300" b="1" cap="none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zh-CN" sz="2300" b="1" cap="none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建设精品活动，共创和谐之家</a:t>
            </a:r>
            <a:endParaRPr lang="zh-CN" altLang="en-US" sz="2300" b="1" cap="none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8" name="标题 6"/>
          <p:cNvSpPr txBox="1">
            <a:spLocks/>
          </p:cNvSpPr>
          <p:nvPr/>
        </p:nvSpPr>
        <p:spPr>
          <a:xfrm>
            <a:off x="566192" y="3252612"/>
            <a:ext cx="3873624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zh-CN" altLang="en-US" sz="2800" b="1" i="0" u="none" strike="noStrike" kern="1200" cap="all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地图学与地理信息系统</a:t>
            </a:r>
            <a:endParaRPr kumimoji="0" lang="en-US" altLang="zh-CN" sz="28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zh-CN" altLang="en-US" sz="2800" b="1" i="0" u="none" strike="noStrike" kern="1200" cap="all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工会小组</a:t>
            </a:r>
            <a:endParaRPr kumimoji="0" lang="zh-CN" altLang="en-US" sz="28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图片 5" descr="F:\照片2\工会活动遥感中心顺义采摘20160610\新闻稿\initpintu_副本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1407076"/>
            <a:ext cx="3923928" cy="5334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3817" y="536526"/>
            <a:ext cx="7520940" cy="792088"/>
          </a:xfrm>
        </p:spPr>
        <p:txBody>
          <a:bodyPr/>
          <a:lstStyle/>
          <a:p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3200" b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以球会友 </a:t>
            </a:r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----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开放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教</a:t>
            </a:r>
            <a:r>
              <a:rPr lang="zh-CN" altLang="en-US" sz="3200" b="1" dirty="0" smtClean="0">
                <a:latin typeface="宋体" pitchFamily="2" charset="-122"/>
                <a:ea typeface="宋体" pitchFamily="2" charset="-122"/>
              </a:rPr>
              <a:t>职</a:t>
            </a:r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工</a:t>
            </a:r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之家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标题 2"/>
          <p:cNvSpPr txBox="1">
            <a:spLocks/>
          </p:cNvSpPr>
          <p:nvPr/>
        </p:nvSpPr>
        <p:spPr>
          <a:xfrm>
            <a:off x="179512" y="0"/>
            <a:ext cx="4896544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3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三</a:t>
            </a:r>
            <a:r>
              <a:rPr kumimoji="0" lang="zh-CN" alt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zh-CN" sz="23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建设精品活动，共创和谐之家</a:t>
            </a:r>
            <a:endParaRPr kumimoji="0" lang="zh-CN" altLang="en-US" sz="23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7" y="1344750"/>
            <a:ext cx="3561134" cy="267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344750"/>
            <a:ext cx="3192355" cy="2394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1492247"/>
            <a:ext cx="504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数学学院队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47" y="4101764"/>
            <a:ext cx="3561134" cy="26708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855" y="4101764"/>
            <a:ext cx="3561135" cy="26708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5976" y="4314915"/>
            <a:ext cx="504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产业联队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1628800"/>
            <a:ext cx="8319298" cy="37444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CN" sz="4300" dirty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4300" b="1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4300" b="1" dirty="0">
                <a:latin typeface="宋体" pitchFamily="2" charset="-122"/>
                <a:ea typeface="宋体" pitchFamily="2" charset="-122"/>
              </a:rPr>
              <a:t>心系职工，</a:t>
            </a:r>
            <a:r>
              <a:rPr lang="zh-CN" altLang="en-US" sz="4300" b="1" dirty="0" smtClean="0">
                <a:latin typeface="宋体" pitchFamily="2" charset="-122"/>
                <a:ea typeface="宋体" pitchFamily="2" charset="-122"/>
              </a:rPr>
              <a:t>雪中送炭</a:t>
            </a:r>
            <a:endParaRPr lang="en-US" altLang="zh-CN" sz="4300" b="1" dirty="0" smtClean="0">
              <a:latin typeface="宋体" pitchFamily="2" charset="-122"/>
              <a:ea typeface="宋体" pitchFamily="2" charset="-122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zh-CN" altLang="en-US" sz="3800" b="0" dirty="0" smtClean="0">
                <a:latin typeface="宋体" pitchFamily="2" charset="-122"/>
                <a:ea typeface="宋体" pitchFamily="2" charset="-122"/>
              </a:rPr>
              <a:t>慰问、探望生孩子的青年教职工</a:t>
            </a:r>
            <a:endParaRPr lang="en-US" altLang="zh-CN" sz="3800" b="0" dirty="0" smtClean="0">
              <a:latin typeface="宋体" pitchFamily="2" charset="-122"/>
              <a:ea typeface="宋体" pitchFamily="2" charset="-122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zh-CN" altLang="en-US" sz="3800" b="0" dirty="0" smtClean="0">
                <a:latin typeface="宋体" pitchFamily="2" charset="-122"/>
                <a:ea typeface="宋体" pitchFamily="2" charset="-122"/>
              </a:rPr>
              <a:t>探望</a:t>
            </a:r>
            <a:r>
              <a:rPr lang="zh-CN" altLang="en-US" sz="3800" b="0" dirty="0">
                <a:latin typeface="宋体" pitchFamily="2" charset="-122"/>
                <a:ea typeface="宋体" pitchFamily="2" charset="-122"/>
              </a:rPr>
              <a:t>生病的</a:t>
            </a:r>
            <a:r>
              <a:rPr lang="zh-CN" altLang="en-US" sz="3800" b="0" dirty="0" smtClean="0">
                <a:latin typeface="宋体" pitchFamily="2" charset="-122"/>
                <a:ea typeface="宋体" pitchFamily="2" charset="-122"/>
              </a:rPr>
              <a:t>老教师</a:t>
            </a:r>
            <a:endParaRPr lang="en-US" altLang="zh-CN" sz="3800" b="0" dirty="0" smtClean="0">
              <a:latin typeface="宋体" pitchFamily="2" charset="-122"/>
              <a:ea typeface="宋体" pitchFamily="2" charset="-122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zh-CN" altLang="en-US" sz="3800" b="0" dirty="0" smtClean="0">
                <a:latin typeface="宋体" pitchFamily="2" charset="-122"/>
                <a:ea typeface="宋体" pitchFamily="2" charset="-122"/>
              </a:rPr>
              <a:t>安慰去世老师们的家属、帮助排忧解难</a:t>
            </a:r>
            <a:endParaRPr lang="en-US" altLang="zh-CN" sz="3800" b="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43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4300" b="1" dirty="0" smtClean="0">
                <a:latin typeface="宋体" pitchFamily="2" charset="-122"/>
                <a:ea typeface="宋体" pitchFamily="2" charset="-122"/>
              </a:rPr>
              <a:t>、年末给每位教职工发放毛巾，以体现工会的对教职工的关怀</a:t>
            </a:r>
            <a:endParaRPr lang="zh-CN" altLang="en-US" sz="4300" b="1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4300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标题 2"/>
          <p:cNvSpPr txBox="1">
            <a:spLocks/>
          </p:cNvSpPr>
          <p:nvPr/>
        </p:nvSpPr>
        <p:spPr>
          <a:xfrm>
            <a:off x="251520" y="260648"/>
            <a:ext cx="8352928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三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建设精品活动，共创和谐之家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668" y="1052736"/>
            <a:ext cx="8319298" cy="1035496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sz="5800" dirty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5800" b="1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5800" dirty="0"/>
              <a:t>“猴”气冲天回眸昔年</a:t>
            </a:r>
            <a:r>
              <a:rPr lang="en-US" altLang="zh-CN" sz="5800" dirty="0"/>
              <a:t>  </a:t>
            </a:r>
            <a:r>
              <a:rPr lang="zh-CN" altLang="zh-CN" sz="5800" dirty="0"/>
              <a:t>“鸡”祥如意展望新</a:t>
            </a:r>
            <a:r>
              <a:rPr lang="zh-CN" altLang="zh-CN" sz="5800" dirty="0" smtClean="0"/>
              <a:t>篇</a:t>
            </a:r>
            <a:r>
              <a:rPr lang="en-US" altLang="zh-CN" sz="5800" dirty="0" smtClean="0"/>
              <a:t>----</a:t>
            </a:r>
            <a:r>
              <a:rPr lang="zh-CN" altLang="en-US" sz="5800" dirty="0" smtClean="0"/>
              <a:t>地遥工会年末总结会议</a:t>
            </a:r>
            <a:endParaRPr lang="zh-CN" altLang="zh-CN" sz="5800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8" name="标题 2"/>
          <p:cNvSpPr txBox="1">
            <a:spLocks/>
          </p:cNvSpPr>
          <p:nvPr/>
        </p:nvSpPr>
        <p:spPr>
          <a:xfrm>
            <a:off x="251520" y="260648"/>
            <a:ext cx="8352928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三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建设精品活动，共创和谐之家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4864"/>
            <a:ext cx="7632848" cy="468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43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2915816" cy="857232"/>
          </a:xfrm>
        </p:spPr>
        <p:txBody>
          <a:bodyPr>
            <a:normAutofit/>
          </a:bodyPr>
          <a:lstStyle/>
          <a:p>
            <a:r>
              <a:rPr lang="zh-CN" altLang="en-US" dirty="0"/>
              <a:t>     工会财务账目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91340"/>
              </p:ext>
            </p:extLst>
          </p:nvPr>
        </p:nvGraphicFramePr>
        <p:xfrm>
          <a:off x="251520" y="1556792"/>
          <a:ext cx="6120680" cy="5048835"/>
        </p:xfrm>
        <a:graphic>
          <a:graphicData uri="http://schemas.openxmlformats.org/drawingml/2006/table">
            <a:tbl>
              <a:tblPr/>
              <a:tblGrid>
                <a:gridCol w="3060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603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Times New Roman"/>
                          <a:ea typeface="宋体"/>
                          <a:cs typeface="Times New Roman"/>
                        </a:rPr>
                        <a:t>经费使用情况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使用金额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“教工之家</a:t>
                      </a:r>
                      <a: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”</a:t>
                      </a:r>
                      <a:r>
                        <a:rPr lang="zh-CN" alt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各类</a:t>
                      </a:r>
                      <a:r>
                        <a:rPr lang="zh-CN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体育</a:t>
                      </a:r>
                      <a:r>
                        <a:rPr lang="zh-CN" alt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活动奖品及</a:t>
                      </a:r>
                      <a:r>
                        <a:rPr lang="zh-CN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用品</a:t>
                      </a:r>
                      <a:r>
                        <a:rPr lang="zh-CN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添置及更新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altLang="zh-CN" sz="2000" b="1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11665</a:t>
                      </a:r>
                      <a:r>
                        <a:rPr lang="zh-CN" altLang="en-US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工会</a:t>
                      </a:r>
                      <a: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2015</a:t>
                      </a:r>
                      <a:r>
                        <a:rPr lang="zh-CN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年</a:t>
                      </a:r>
                      <a:r>
                        <a:rPr lang="zh-CN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表彰活动奖品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3308</a:t>
                      </a:r>
                      <a:r>
                        <a:rPr 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遥感小组春季活动</a:t>
                      </a:r>
                      <a:endParaRPr lang="zh-CN" sz="20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3915</a:t>
                      </a:r>
                      <a:r>
                        <a:rPr 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自然小组春季活动</a:t>
                      </a:r>
                      <a:endParaRPr lang="zh-CN" sz="20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700</a:t>
                      </a:r>
                      <a:r>
                        <a:rPr lang="zh-CN" altLang="en-US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人文小组秋季活动</a:t>
                      </a:r>
                      <a:endParaRPr lang="zh-CN" sz="20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793</a:t>
                      </a:r>
                      <a:r>
                        <a:rPr lang="zh-CN" altLang="en-US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宋体"/>
                        </a:rPr>
                        <a:t>“老教师”节活动</a:t>
                      </a:r>
                      <a:endParaRPr lang="zh-CN" sz="20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768</a:t>
                      </a:r>
                      <a:r>
                        <a:rPr 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工会委员工作及工会活动打车、水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724</a:t>
                      </a:r>
                      <a:r>
                        <a:rPr lang="zh-CN" altLang="en-US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宋体"/>
                        </a:rPr>
                        <a:t>学院</a:t>
                      </a:r>
                      <a:r>
                        <a:rPr lang="zh-CN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宋体"/>
                        </a:rPr>
                        <a:t>教职工</a:t>
                      </a:r>
                      <a:r>
                        <a:rPr lang="zh-CN" alt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宋体"/>
                        </a:rPr>
                        <a:t>毛巾</a:t>
                      </a:r>
                      <a:r>
                        <a:rPr lang="zh-CN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宋体"/>
                        </a:rPr>
                        <a:t>发放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6400</a:t>
                      </a:r>
                      <a:r>
                        <a:rPr 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60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Times New Roman"/>
                          <a:ea typeface="宋体"/>
                          <a:cs typeface="Times New Roman"/>
                        </a:rPr>
                        <a:t>总计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latin typeface="宋体"/>
                          <a:ea typeface="宋体"/>
                          <a:cs typeface="Times New Roman"/>
                        </a:rPr>
                        <a:t>28273</a:t>
                      </a:r>
                      <a:r>
                        <a:rPr lang="zh-CN" sz="20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元</a:t>
                      </a:r>
                      <a:endParaRPr lang="zh-CN" sz="20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6444208" y="332656"/>
            <a:ext cx="25202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zh-CN" sz="2800" dirty="0" smtClean="0"/>
              <a:t>可使用经费额度：</a:t>
            </a:r>
            <a:r>
              <a:rPr lang="en-US" altLang="zh-CN" sz="2800" dirty="0" smtClean="0"/>
              <a:t>28274.36</a:t>
            </a:r>
            <a:r>
              <a:rPr lang="zh-CN" altLang="zh-CN" sz="2800" dirty="0" smtClean="0"/>
              <a:t>元 </a:t>
            </a:r>
          </a:p>
          <a:p>
            <a:r>
              <a:rPr lang="zh-CN" altLang="zh-CN" sz="2800" dirty="0" smtClean="0"/>
              <a:t>经费使用情况：支出</a:t>
            </a:r>
            <a:r>
              <a:rPr lang="en-US" altLang="zh-CN" sz="2800" dirty="0" smtClean="0"/>
              <a:t>28273.0</a:t>
            </a:r>
            <a:r>
              <a:rPr lang="zh-CN" altLang="zh-CN" sz="2800" dirty="0" smtClean="0"/>
              <a:t>元，剩余</a:t>
            </a:r>
            <a:r>
              <a:rPr lang="en-US" altLang="zh-CN" sz="2800" dirty="0" smtClean="0"/>
              <a:t>1.36</a:t>
            </a:r>
            <a:r>
              <a:rPr lang="zh-CN" altLang="zh-CN" sz="2800" dirty="0" smtClean="0"/>
              <a:t>元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03987" y="3717032"/>
            <a:ext cx="25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各项活动总支出远远超于学校工会划拨经费。其余费用都由院里财政支出支持</a:t>
            </a:r>
            <a:r>
              <a:rPr lang="zh-CN" altLang="en-US" dirty="0">
                <a:solidFill>
                  <a:srgbClr val="FF0000"/>
                </a:solidFill>
                <a:latin typeface="+mj-ea"/>
                <a:ea typeface="+mj-ea"/>
              </a:rPr>
              <a:t>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979712" y="404664"/>
            <a:ext cx="4873174" cy="1143000"/>
          </a:xfrm>
        </p:spPr>
        <p:txBody>
          <a:bodyPr>
            <a:no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latin typeface="+mn-ea"/>
                <a:ea typeface="+mn-ea"/>
              </a:rPr>
              <a:t>新 年 展 望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059832" y="2132856"/>
            <a:ext cx="2952328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400" dirty="0">
                <a:latin typeface="楷体" pitchFamily="49" charset="-122"/>
                <a:ea typeface="楷体" pitchFamily="49" charset="-122"/>
              </a:rPr>
              <a:t>关注健康</a:t>
            </a:r>
            <a:endParaRPr lang="en-US" altLang="zh-CN" sz="4400" dirty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400" dirty="0">
                <a:latin typeface="楷体" pitchFamily="49" charset="-122"/>
                <a:ea typeface="楷体" pitchFamily="49" charset="-122"/>
              </a:rPr>
              <a:t>维护权益</a:t>
            </a:r>
            <a:endParaRPr lang="en-US" altLang="zh-CN" sz="4400" dirty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400" dirty="0">
                <a:latin typeface="楷体" pitchFamily="49" charset="-122"/>
                <a:ea typeface="楷体" pitchFamily="49" charset="-122"/>
              </a:rPr>
              <a:t>温馨之家  </a:t>
            </a:r>
            <a:endParaRPr lang="en-US" altLang="zh-CN" sz="4400" dirty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en-US" sz="3600" dirty="0"/>
          </a:p>
        </p:txBody>
      </p:sp>
      <p:sp>
        <p:nvSpPr>
          <p:cNvPr id="6" name="矩形 5"/>
          <p:cNvSpPr/>
          <p:nvPr/>
        </p:nvSpPr>
        <p:spPr>
          <a:xfrm>
            <a:off x="296706" y="5301208"/>
            <a:ext cx="88472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祝各位同仁新年快乐、健康幸福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843808" y="404664"/>
            <a:ext cx="3543296" cy="1143000"/>
          </a:xfrm>
        </p:spPr>
        <p:txBody>
          <a:bodyPr>
            <a:normAutofit/>
          </a:bodyPr>
          <a:lstStyle/>
          <a:p>
            <a:r>
              <a:rPr lang="zh-CN" altLang="en-US" sz="4800" dirty="0"/>
              <a:t>主 要 内 容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05075" y="1700808"/>
            <a:ext cx="8820472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zh-CN" altLang="en-US" sz="4200" b="1" dirty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42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zh-CN" sz="4200" dirty="0">
                <a:latin typeface="楷体" pitchFamily="49" charset="-122"/>
                <a:ea typeface="楷体" pitchFamily="49" charset="-122"/>
              </a:rPr>
              <a:t>再度卫冕“模范教职工之家”称号</a:t>
            </a:r>
            <a:endParaRPr lang="en-US" altLang="zh-CN" sz="42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200" dirty="0" smtClean="0">
                <a:latin typeface="楷体" pitchFamily="49" charset="-122"/>
                <a:ea typeface="楷体" pitchFamily="49" charset="-122"/>
              </a:rPr>
              <a:t>二、</a:t>
            </a:r>
            <a:r>
              <a:rPr lang="zh-CN" altLang="en-US" sz="4200" b="1" dirty="0" smtClean="0">
                <a:latin typeface="楷体" pitchFamily="49" charset="-122"/>
                <a:ea typeface="楷体" pitchFamily="49" charset="-122"/>
              </a:rPr>
              <a:t>配合</a:t>
            </a:r>
            <a:r>
              <a:rPr lang="zh-CN" altLang="en-US" sz="4200" b="1" dirty="0">
                <a:latin typeface="楷体" pitchFamily="49" charset="-122"/>
                <a:ea typeface="楷体" pitchFamily="49" charset="-122"/>
              </a:rPr>
              <a:t>校工会活动，完成规定动作</a:t>
            </a:r>
            <a:endParaRPr lang="en-US" altLang="zh-CN" sz="4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200" dirty="0">
                <a:latin typeface="楷体" pitchFamily="49" charset="-122"/>
                <a:ea typeface="楷体" pitchFamily="49" charset="-122"/>
              </a:rPr>
              <a:t>三</a:t>
            </a:r>
            <a:r>
              <a:rPr lang="zh-CN" altLang="en-US" sz="42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zh-CN" sz="4200" dirty="0">
                <a:latin typeface="楷体" pitchFamily="49" charset="-122"/>
                <a:ea typeface="楷体" pitchFamily="49" charset="-122"/>
              </a:rPr>
              <a:t>建设精品活动，共创和谐之家</a:t>
            </a:r>
            <a:endParaRPr lang="en-US" altLang="zh-CN" sz="42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70000"/>
              </a:lnSpc>
              <a:buNone/>
            </a:pPr>
            <a:r>
              <a:rPr lang="zh-CN" altLang="en-US" sz="4200" dirty="0">
                <a:latin typeface="楷体" pitchFamily="49" charset="-122"/>
                <a:ea typeface="楷体" pitchFamily="49" charset="-122"/>
              </a:rPr>
              <a:t>四</a:t>
            </a:r>
            <a:r>
              <a:rPr lang="zh-CN" altLang="en-US" sz="42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4200" b="1" dirty="0">
                <a:latin typeface="楷体" pitchFamily="49" charset="-122"/>
                <a:ea typeface="楷体" pitchFamily="49" charset="-122"/>
              </a:rPr>
              <a:t>新年展望</a:t>
            </a:r>
          </a:p>
          <a:p>
            <a:endParaRPr lang="zh-CN" altLang="en-US" b="1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404664"/>
            <a:ext cx="8892480" cy="54864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一、</a:t>
            </a:r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再度</a:t>
            </a:r>
            <a:r>
              <a:rPr lang="zh-CN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卫冕“模范教职工之家”称号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12879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62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1287" y="616349"/>
            <a:ext cx="8606760" cy="65241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3200" dirty="0"/>
              <a:t> 巾帼展风姿</a:t>
            </a:r>
            <a:r>
              <a:rPr lang="en-US" altLang="zh-CN" sz="3200" dirty="0"/>
              <a:t>   </a:t>
            </a:r>
            <a:r>
              <a:rPr lang="zh-CN" altLang="zh-CN" sz="3200" dirty="0"/>
              <a:t>跳</a:t>
            </a:r>
            <a:r>
              <a:rPr lang="zh-CN" altLang="en-US" sz="3200" dirty="0"/>
              <a:t>出</a:t>
            </a:r>
            <a:r>
              <a:rPr lang="zh-CN" altLang="zh-CN" sz="3200" dirty="0"/>
              <a:t>精彩</a:t>
            </a:r>
            <a:r>
              <a:rPr lang="en-US" altLang="zh-CN" sz="3200" dirty="0"/>
              <a:t>  </a:t>
            </a:r>
            <a:r>
              <a:rPr lang="zh-CN" altLang="zh-CN" sz="3200" dirty="0"/>
              <a:t> </a:t>
            </a: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41287" y="0"/>
            <a:ext cx="8229600" cy="628849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二、配合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校工会活动，完成规定动作</a:t>
            </a:r>
          </a:p>
        </p:txBody>
      </p:sp>
      <p:sp>
        <p:nvSpPr>
          <p:cNvPr id="9" name="标题 2"/>
          <p:cNvSpPr txBox="1">
            <a:spLocks/>
          </p:cNvSpPr>
          <p:nvPr/>
        </p:nvSpPr>
        <p:spPr>
          <a:xfrm>
            <a:off x="-97888" y="1244748"/>
            <a:ext cx="925252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b="1" dirty="0">
                <a:solidFill>
                  <a:srgbClr val="FF0000"/>
                </a:solidFill>
              </a:rPr>
              <a:t>“三八”国际劳动妇女节教职工跳绳团体赛</a:t>
            </a:r>
            <a:r>
              <a:rPr lang="zh-CN" altLang="en-US" b="1" dirty="0">
                <a:solidFill>
                  <a:srgbClr val="FF0000"/>
                </a:solidFill>
              </a:rPr>
              <a:t>二</a:t>
            </a:r>
            <a:r>
              <a:rPr lang="zh-CN" altLang="zh-CN" b="1" dirty="0">
                <a:solidFill>
                  <a:srgbClr val="FF0000"/>
                </a:solidFill>
              </a:rPr>
              <a:t>等奖</a:t>
            </a:r>
            <a:endParaRPr lang="zh-CN" altLang="zh-CN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870" y="1790024"/>
            <a:ext cx="5119428" cy="34129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0024"/>
            <a:ext cx="3651870" cy="4869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552076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一</a:t>
            </a:r>
            <a:r>
              <a:rPr lang="zh-CN" altLang="en-US" sz="3200" dirty="0" smtClean="0"/>
              <a:t>份耕耘一份收获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37270" y="408605"/>
            <a:ext cx="8606760" cy="792088"/>
          </a:xfrm>
        </p:spPr>
        <p:txBody>
          <a:bodyPr>
            <a:normAutofit/>
          </a:bodyPr>
          <a:lstStyle/>
          <a:p>
            <a:r>
              <a:rPr lang="en-US" altLang="zh-CN" dirty="0"/>
              <a:t>2</a:t>
            </a:r>
            <a:r>
              <a:rPr lang="en-US" altLang="zh-CN" sz="2800" dirty="0"/>
              <a:t>. </a:t>
            </a:r>
            <a:r>
              <a:rPr lang="zh-CN" altLang="zh-CN" sz="2800" dirty="0"/>
              <a:t>积极投身校运会，展现地遥真风采</a:t>
            </a: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111754" y="0"/>
            <a:ext cx="8229600" cy="5715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二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配合校工会活动，完成规定动作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98072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乙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组团体总分第五名；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张文新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老师斩获多个单项奖；</a:t>
            </a:r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4" y="1988839"/>
            <a:ext cx="2484000" cy="1839600"/>
          </a:xfrm>
          <a:prstGeom prst="rect">
            <a:avLst/>
          </a:prstGeom>
        </p:spPr>
      </p:pic>
      <p:pic>
        <p:nvPicPr>
          <p:cNvPr id="17" name="图片 16" descr="M:\工会\2016年\运动会\IMG_186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920" y="4077072"/>
            <a:ext cx="2484000" cy="183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51" y="1990114"/>
            <a:ext cx="2485390" cy="1838325"/>
          </a:xfrm>
          <a:prstGeom prst="rect">
            <a:avLst/>
          </a:prstGeom>
        </p:spPr>
      </p:pic>
      <p:pic>
        <p:nvPicPr>
          <p:cNvPr id="19" name="图片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51" y="4075797"/>
            <a:ext cx="2484000" cy="1839600"/>
          </a:xfrm>
          <a:prstGeom prst="rect">
            <a:avLst/>
          </a:prstGeom>
        </p:spPr>
      </p:pic>
      <p:pic>
        <p:nvPicPr>
          <p:cNvPr id="20" name="图片 1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4" y="4075797"/>
            <a:ext cx="2484000" cy="1839600"/>
          </a:xfrm>
          <a:prstGeom prst="rect">
            <a:avLst/>
          </a:prstGeom>
        </p:spPr>
      </p:pic>
      <p:pic>
        <p:nvPicPr>
          <p:cNvPr id="21" name="图片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00" y="1988839"/>
            <a:ext cx="2484000" cy="183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792088"/>
          </a:xfrm>
        </p:spPr>
        <p:txBody>
          <a:bodyPr>
            <a:normAutofit/>
          </a:bodyPr>
          <a:lstStyle/>
          <a:p>
            <a:r>
              <a:rPr lang="en-US" altLang="zh-CN" dirty="0"/>
              <a:t>3</a:t>
            </a:r>
            <a:r>
              <a:rPr lang="en-US" altLang="zh-CN" sz="2800" dirty="0"/>
              <a:t>.</a:t>
            </a:r>
            <a:r>
              <a:rPr lang="zh-CN" altLang="en-US" dirty="0"/>
              <a:t>顽强拼搏，永不言弃，积极参与气排球比赛</a:t>
            </a:r>
            <a:endParaRPr lang="zh-CN" altLang="zh-CN" sz="3200" dirty="0">
              <a:solidFill>
                <a:srgbClr val="FF0000"/>
              </a:solidFill>
            </a:endParaRP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0" y="0"/>
            <a:ext cx="8229600" cy="54868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二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配合校工会活动，完成规定动作</a:t>
            </a:r>
          </a:p>
        </p:txBody>
      </p:sp>
      <p:pic>
        <p:nvPicPr>
          <p:cNvPr id="12" name="图片 11" descr="C:\Users\DK\Desktop\IMG_572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2" r="3408"/>
          <a:stretch/>
        </p:blipFill>
        <p:spPr bwMode="auto">
          <a:xfrm>
            <a:off x="3028745" y="1889448"/>
            <a:ext cx="2983415" cy="211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 descr="C:\Users\DK\Desktop\IMG_566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6" b="4827"/>
          <a:stretch/>
        </p:blipFill>
        <p:spPr bwMode="auto">
          <a:xfrm>
            <a:off x="30628" y="1916832"/>
            <a:ext cx="2975452" cy="2095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 descr="C:\Users\DK\Desktop\IMG_572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580" r="-1030" b="24210"/>
          <a:stretch/>
        </p:blipFill>
        <p:spPr bwMode="auto">
          <a:xfrm>
            <a:off x="6105967" y="1874686"/>
            <a:ext cx="3023185" cy="2145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 descr="C:\Users\DK\Desktop\DSC_00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" y="4221088"/>
            <a:ext cx="2974993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 descr="C:\Users\DK\Desktop\DSC_013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967" y="4221088"/>
            <a:ext cx="3002537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 descr="C:\Users\DK\Desktop\IMG_5664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" t="9678" r="6646" b="3226"/>
          <a:stretch/>
        </p:blipFill>
        <p:spPr bwMode="auto">
          <a:xfrm>
            <a:off x="3078954" y="4221088"/>
            <a:ext cx="2933206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" y="4221088"/>
            <a:ext cx="3035830" cy="22768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60" y="1700808"/>
            <a:ext cx="2941020" cy="3509182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06760" cy="1080120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4.</a:t>
            </a:r>
            <a:r>
              <a:rPr lang="zh-CN" altLang="en-US" sz="3600" b="1" dirty="0"/>
              <a:t>共续师生情，和合一家亲</a:t>
            </a:r>
            <a:r>
              <a:rPr lang="en-US" altLang="zh-CN" sz="3600" b="1" dirty="0"/>
              <a:t/>
            </a:r>
            <a:br>
              <a:rPr lang="en-US" altLang="zh-CN" sz="3600" b="1" dirty="0"/>
            </a:br>
            <a:r>
              <a:rPr lang="en-US" altLang="zh-CN" sz="3600" b="1" dirty="0"/>
              <a:t>   </a:t>
            </a:r>
            <a:r>
              <a:rPr lang="en-US" altLang="zh-CN" sz="3600" b="1" dirty="0" smtClean="0"/>
              <a:t>  </a:t>
            </a:r>
            <a:r>
              <a:rPr lang="en-US" altLang="zh-CN" sz="3600" b="1" dirty="0">
                <a:solidFill>
                  <a:srgbClr val="FF0000"/>
                </a:solidFill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</a:rPr>
              <a:t>十多个家庭及小组参加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了学校组织的健步走）</a:t>
            </a:r>
            <a:endParaRPr lang="zh-CN" altLang="zh-CN" sz="3600" dirty="0">
              <a:solidFill>
                <a:srgbClr val="FF0000"/>
              </a:solidFill>
            </a:endParaRP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0" y="0"/>
            <a:ext cx="8229600" cy="620688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二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配合校工会活动，完成规定动作</a:t>
            </a:r>
          </a:p>
        </p:txBody>
      </p:sp>
      <p:pic>
        <p:nvPicPr>
          <p:cNvPr id="9" name="图片 8" descr="C:\Users\Administrator\AppData\Local\Microsoft\Windows\INetCacheContent.Word\地遥学院：健康快乐师生情、路程终点留个影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808312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 descr="C:\Users\Administrator\AppData\Local\Microsoft\Windows\INetCacheContent.Word\焦子锑老师家庭照片--陪着爸妈健步走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3" b="2922"/>
          <a:stretch/>
        </p:blipFill>
        <p:spPr bwMode="auto">
          <a:xfrm>
            <a:off x="2987824" y="1708382"/>
            <a:ext cx="2952328" cy="22966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图片 10" descr="C:\Users\Administrator\AppData\Local\Microsoft\Windows\INetCacheContent.Word\王敬爱与研究生们：师生情谊深，凝结同心胜利凯旋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9"/>
          <a:stretch/>
        </p:blipFill>
        <p:spPr bwMode="auto">
          <a:xfrm>
            <a:off x="180869" y="4005064"/>
            <a:ext cx="3085036" cy="2571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图片 11" descr="C:\Users\Administrator\AppData\Local\Microsoft\Windows\INetCacheContent.Word\朱青与研究生生们----陪着导师健步走--教师节最好的礼物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r="727"/>
          <a:stretch/>
        </p:blipFill>
        <p:spPr bwMode="auto">
          <a:xfrm>
            <a:off x="5925592" y="4023552"/>
            <a:ext cx="3038895" cy="25737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791" y="4005064"/>
            <a:ext cx="2943361" cy="25922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7748" y="512676"/>
            <a:ext cx="8606760" cy="792088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   </a:t>
            </a:r>
            <a:r>
              <a:rPr lang="en-US" altLang="zh-CN" sz="3200" dirty="0"/>
              <a:t>5  </a:t>
            </a:r>
            <a:r>
              <a:rPr lang="zh-CN" altLang="en-US" sz="3200" dirty="0"/>
              <a:t>积极参与</a:t>
            </a:r>
            <a:r>
              <a:rPr lang="en-US" altLang="zh-CN" sz="3200" dirty="0"/>
              <a:t> </a:t>
            </a:r>
            <a:r>
              <a:rPr lang="zh-CN" altLang="en-US" sz="3200" dirty="0"/>
              <a:t>青年教师基本功大赛</a:t>
            </a:r>
            <a:endParaRPr lang="zh-CN" altLang="zh-CN" sz="2800" dirty="0"/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0" y="0"/>
            <a:ext cx="8229600" cy="692696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二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配合校工会活动，完成规定动作</a:t>
            </a:r>
          </a:p>
        </p:txBody>
      </p:sp>
      <p:sp>
        <p:nvSpPr>
          <p:cNvPr id="8" name="矩形 7"/>
          <p:cNvSpPr/>
          <p:nvPr/>
        </p:nvSpPr>
        <p:spPr>
          <a:xfrm>
            <a:off x="384684" y="1298424"/>
            <a:ext cx="22431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/>
              <a:t>高晓飞、张华两位老师获得本次大赛本科教学理工科组二等奖，同时，张华老师还获得最佳教案单项</a:t>
            </a:r>
            <a:r>
              <a:rPr lang="zh-CN" altLang="zh-CN" sz="2800" dirty="0" smtClean="0"/>
              <a:t>奖</a:t>
            </a:r>
            <a:r>
              <a:rPr lang="zh-CN" altLang="en-US" sz="2800" dirty="0" smtClean="0"/>
              <a:t>。</a:t>
            </a:r>
            <a:endParaRPr lang="en-US" altLang="zh-CN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83656" y="5805264"/>
            <a:ext cx="3761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教学名师王敬爱老师给两位青年教师进行赛前辅导</a:t>
            </a:r>
            <a:endParaRPr lang="zh-CN" altLang="en-US" sz="2400" dirty="0"/>
          </a:p>
        </p:txBody>
      </p:sp>
      <p:pic>
        <p:nvPicPr>
          <p:cNvPr id="31" name="图片 3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999" y="3799855"/>
            <a:ext cx="4653379" cy="3058145"/>
          </a:xfrm>
          <a:prstGeom prst="rect">
            <a:avLst/>
          </a:prstGeom>
        </p:spPr>
      </p:pic>
      <p:pic>
        <p:nvPicPr>
          <p:cNvPr id="29" name="图片 2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246" y="1316948"/>
            <a:ext cx="3356755" cy="2865477"/>
          </a:xfrm>
          <a:prstGeom prst="rect">
            <a:avLst/>
          </a:prstGeom>
        </p:spPr>
      </p:pic>
      <p:pic>
        <p:nvPicPr>
          <p:cNvPr id="30" name="图片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001" y="1278345"/>
            <a:ext cx="3387377" cy="28744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5365830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CN" altLang="en-US" sz="23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二</a:t>
            </a:r>
            <a:r>
              <a:rPr lang="zh-CN" altLang="en-US" sz="23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、</a:t>
            </a:r>
            <a:r>
              <a:rPr lang="zh-CN" altLang="en-US" sz="23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配合校工会活动，完成规定动作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100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%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的老师办理了京卡，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圆满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完成学校要求的任务</a:t>
            </a:r>
            <a:endParaRPr lang="en-US" altLang="zh-CN" sz="2800" b="1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帮助有特殊困难的老师申请补助（今年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有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位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老师申请）</a:t>
            </a:r>
            <a:endParaRPr lang="en-US" altLang="zh-CN" sz="2800" dirty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积极在校工会、院网页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投稿工会活动的宣传稿件</a:t>
            </a:r>
            <a:endParaRPr lang="en-US" altLang="zh-CN" sz="2800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2183</TotalTime>
  <Words>700</Words>
  <Application>Microsoft Office PowerPoint</Application>
  <PresentationFormat>全屏显示(4:3)</PresentationFormat>
  <Paragraphs>96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角度</vt:lpstr>
      <vt:lpstr>2016年工会工作总结 地理学与遥感科学学院</vt:lpstr>
      <vt:lpstr>主 要 内 容</vt:lpstr>
      <vt:lpstr>一、再度卫冕“模范教职工之家”称号</vt:lpstr>
      <vt:lpstr>1、 巾帼展风姿   跳出精彩   </vt:lpstr>
      <vt:lpstr>2. 积极投身校运会，展现地遥真风采</vt:lpstr>
      <vt:lpstr>3.顽强拼搏，永不言弃，积极参与气排球比赛</vt:lpstr>
      <vt:lpstr>4.共续师生情，和合一家亲      (十多个家庭及小组参加了学校组织的健步走）</vt:lpstr>
      <vt:lpstr>   5  积极参与 青年教师基本功大赛</vt:lpstr>
      <vt:lpstr>二、配合校工会活动，完成规定动作</vt:lpstr>
      <vt:lpstr>三、建设精品活动，共创和谐之家</vt:lpstr>
      <vt:lpstr>三、建设精品活动，共创和谐之家</vt:lpstr>
      <vt:lpstr>三、建设精品活动，共创和谐之家</vt:lpstr>
      <vt:lpstr>PowerPoint 演示文稿</vt:lpstr>
      <vt:lpstr>三、建设精品活动，共创和谐之家</vt:lpstr>
      <vt:lpstr>3  以球会友 ----开放教职工之家</vt:lpstr>
      <vt:lpstr>PowerPoint 演示文稿</vt:lpstr>
      <vt:lpstr>PowerPoint 演示文稿</vt:lpstr>
      <vt:lpstr>     工会财务账目</vt:lpstr>
      <vt:lpstr>新 年 展 望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2013年院工会工作总结</dc:title>
  <dc:creator>zq</dc:creator>
  <cp:lastModifiedBy>dell</cp:lastModifiedBy>
  <cp:revision>121</cp:revision>
  <dcterms:created xsi:type="dcterms:W3CDTF">2013-12-29T03:08:31Z</dcterms:created>
  <dcterms:modified xsi:type="dcterms:W3CDTF">2017-01-11T02:22:20Z</dcterms:modified>
</cp:coreProperties>
</file>